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ea88405b3d405b" /><Relationship Type="http://schemas.openxmlformats.org/officeDocument/2006/relationships/extended-properties" Target="/docProps/app.xml" Id="Rd8b0f232e415453c" /><Relationship Type="http://schemas.openxmlformats.org/officeDocument/2006/relationships/officeDocument" Target="/ppt/presentation.xml" Id="R45e2591027e641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348e1b8ac4b48c9"/>
  </p:sldMasterIdLst>
  <p:notesMasterIdLst>
    <p:notesMasterId xmlns:r="http://schemas.openxmlformats.org/officeDocument/2006/relationships" r:id="R9ec11894c1124a7a"/>
  </p:notesMasterIdLst>
  <p:sldIdLst>
    <p:sldId xmlns:r="http://schemas.openxmlformats.org/officeDocument/2006/relationships" id="256" r:id="R85da8a9c5ea24a19"/>
    <p:sldId xmlns:r="http://schemas.openxmlformats.org/officeDocument/2006/relationships" id="257" r:id="R7762aea24c0744f5"/>
    <p:sldId xmlns:r="http://schemas.openxmlformats.org/officeDocument/2006/relationships" id="258" r:id="R24521e8687134e25"/>
    <p:sldId xmlns:r="http://schemas.openxmlformats.org/officeDocument/2006/relationships" id="259" r:id="R2fe3c68668924451"/>
    <p:sldId xmlns:r="http://schemas.openxmlformats.org/officeDocument/2006/relationships" id="260" r:id="R94d0a8d11e7b4273"/>
    <p:sldId xmlns:r="http://schemas.openxmlformats.org/officeDocument/2006/relationships" id="261" r:id="R98be0ec207f146fe"/>
    <p:sldId xmlns:r="http://schemas.openxmlformats.org/officeDocument/2006/relationships" id="262" r:id="R7e4c395de32e40ab"/>
    <p:sldId xmlns:r="http://schemas.openxmlformats.org/officeDocument/2006/relationships" id="263" r:id="R12e0473bf8ab4a32"/>
    <p:sldId xmlns:r="http://schemas.openxmlformats.org/officeDocument/2006/relationships" id="264" r:id="R12b2d478389744bc"/>
    <p:sldId xmlns:r="http://schemas.openxmlformats.org/officeDocument/2006/relationships" id="265" r:id="R0092c8650ed543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c424bbda174dfe" /><Relationship Type="http://schemas.openxmlformats.org/officeDocument/2006/relationships/slideMaster" Target="/ppt/slideMasters/slideMaster1.xml" Id="Rc348e1b8ac4b48c9" /><Relationship Type="http://schemas.openxmlformats.org/officeDocument/2006/relationships/notesMaster" Target="/ppt/notesMasters/notesMaster1.xml" Id="R9ec11894c1124a7a" /><Relationship Type="http://schemas.openxmlformats.org/officeDocument/2006/relationships/presProps" Target="/ppt/presProps.xml" Id="R97b507e56bfa4a65" /><Relationship Type="http://schemas.openxmlformats.org/officeDocument/2006/relationships/tableStyles" Target="/ppt/tableStyles.xml" Id="R91a9f1ab9d3b4a22" /><Relationship Type="http://schemas.openxmlformats.org/officeDocument/2006/relationships/slide" Target="/ppt/slides/slide1.xml" Id="R85da8a9c5ea24a19" /><Relationship Type="http://schemas.openxmlformats.org/officeDocument/2006/relationships/slide" Target="/ppt/slides/slide2.xml" Id="R7762aea24c0744f5" /><Relationship Type="http://schemas.openxmlformats.org/officeDocument/2006/relationships/slide" Target="/ppt/slides/slide3.xml" Id="R24521e8687134e25" /><Relationship Type="http://schemas.openxmlformats.org/officeDocument/2006/relationships/slide" Target="/ppt/slides/slide4.xml" Id="R2fe3c68668924451" /><Relationship Type="http://schemas.openxmlformats.org/officeDocument/2006/relationships/slide" Target="/ppt/slides/slide5.xml" Id="R94d0a8d11e7b4273" /><Relationship Type="http://schemas.openxmlformats.org/officeDocument/2006/relationships/slide" Target="/ppt/slides/slide6.xml" Id="R98be0ec207f146fe" /><Relationship Type="http://schemas.openxmlformats.org/officeDocument/2006/relationships/slide" Target="/ppt/slides/slide7.xml" Id="R7e4c395de32e40ab" /><Relationship Type="http://schemas.openxmlformats.org/officeDocument/2006/relationships/slide" Target="/ppt/slides/slide8.xml" Id="R12e0473bf8ab4a32" /><Relationship Type="http://schemas.openxmlformats.org/officeDocument/2006/relationships/slide" Target="/ppt/slides/slide9.xml" Id="R12b2d478389744bc" /><Relationship Type="http://schemas.openxmlformats.org/officeDocument/2006/relationships/slide" Target="/ppt/slides/slide10.xml" Id="R0092c8650ed543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3044931be145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63cbf3bea421c" /><Relationship Type="http://schemas.openxmlformats.org/officeDocument/2006/relationships/notesMaster" Target="/ppt/notesMasters/notesMaster1.xml" Id="Rd4bdea8375a849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124aab1e464a81" /><Relationship Type="http://schemas.openxmlformats.org/officeDocument/2006/relationships/notesMaster" Target="/ppt/notesMasters/notesMaster1.xml" Id="R44533a10509246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9e9e2e0fea4264" /><Relationship Type="http://schemas.openxmlformats.org/officeDocument/2006/relationships/notesMaster" Target="/ppt/notesMasters/notesMaster1.xml" Id="R618ed3a6a14c4f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ede048d627493d" /><Relationship Type="http://schemas.openxmlformats.org/officeDocument/2006/relationships/notesMaster" Target="/ppt/notesMasters/notesMaster1.xml" Id="R14c44c0f3b5147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6760aad1414c1d" /><Relationship Type="http://schemas.openxmlformats.org/officeDocument/2006/relationships/notesMaster" Target="/ppt/notesMasters/notesMaster1.xml" Id="Rc7c9226ad78147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18fd3e063b45dc" /><Relationship Type="http://schemas.openxmlformats.org/officeDocument/2006/relationships/notesMaster" Target="/ppt/notesMasters/notesMaster1.xml" Id="R87eda4ac053942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38fd7c6d0e4a66" /><Relationship Type="http://schemas.openxmlformats.org/officeDocument/2006/relationships/notesMaster" Target="/ppt/notesMasters/notesMaster1.xml" Id="R02d7955f522c49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de63115eea4838" /><Relationship Type="http://schemas.openxmlformats.org/officeDocument/2006/relationships/notesMaster" Target="/ppt/notesMasters/notesMaster1.xml" Id="R6c7cfbf165904e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b99f2d2dfe4563" /><Relationship Type="http://schemas.openxmlformats.org/officeDocument/2006/relationships/notesMaster" Target="/ppt/notesMasters/notesMaster1.xml" Id="R9114f28625fa44f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3918f1e6394e65" /><Relationship Type="http://schemas.openxmlformats.org/officeDocument/2006/relationships/notesMaster" Target="/ppt/notesMasters/notesMaster1.xml" Id="R0efc52d4190345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0.5 分钟。让孩子读一读、猜一猜两个字。今天的目标是读准 fēng／fèng，分清风／凤，选一个词说话。对象为 6—9 岁初学者，可按实际中文水平调整。本课统一先讲风，再讲凤；解释借字方向时明确“借鳳来记風”。封面取自用户提供的第二集成片，属于真人仿真剧情画面。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分钟。使用课包中的 00-风凤-原版漫剧.mp4，实际时长 107.85 秒。先完整观看，只带一个观察问题，不中途考朝代。参考回答：窗帘、书页、草、树叶。PPT 不内嵌视频，可从“开始上课.html”播放。原字幕保留在 assets 中，网页可开关字幕。暂停点按成片和配套字幕设置：00:26 看甲骨字形、00:45 观察草地、01:10 看小篆、01:28 对照繁简。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分钟。带读“风 fēng”“凤 fèng”，手掌平移辅助第一声，自上向下移动辅助第四声。顺序打乱再读一次，不拉长第四声。这里讲今天的普通话读音；不能仅凭普通话的相似就证明商代读音。本课的“风”限空气流动这一常用义，暂不展开古书中的其他读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分钟。先用手指指出字的内部，再完成活动纸第 1 题：圈出“风”，给“凤”画下划线，几、凡、冈不做记号。从左数，风在第 1、7、9 位，凤在第 2、5、8 位。内侧记号只用于现代字形辨认，不解释造字本义。“只差一笔”容易误导，改说“里面不同”。两字都是四画，本课不考笔画数。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1.5 分钟。先问“这个字像什么”，接受孩子指出冠或尾羽。再说“古人曾借凤这个字来记风”。香港中文大学《汉语多功能字库》鳳条举《合集》775正为例，風条也明确记载借用关系。不要说古人无法画出风所以必然这样造字，不把神鸟扇翅当作已证实的造字动机。影片末句“原来凤，是借来的风”会混淆方向，课堂统一改述“原来，古人借‘凤’来写‘风’”。本页黑色字形使用用户素材中的 ACC 公有领域摹写，非出土甲骨照片，也非现代规范书写范本。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  <a:p xmlns:a="http://schemas.openxmlformats.org/drawingml/2006/main">
            <a:r>
              <a:t>https://commons.wikimedia.org/wiki/File:%E9%B3%B3-oracle.svg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分钟。用手指横向对应“風／风”和“鳳／凤”。可让学生在活动纸第 2 题连线。答案：風连风，鳳连凤。认识对应关系即可，不要求写繁体，也不将四种写法都称作同一个字。可补充繁体“鳳”14画、“風”9画，简体两字各4画，但不作为学习目标。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2 分钟。完成活动纸第 3 题，风组：大风、风筝、风车；凤组：凤凰、凤尾。零起点只要求认出词中的目标字，老师读其余部分。较熟练者任选一个词说句子。凤凰是传说中的鸟；凤尾在本课按凤凰的尾羽理解，不展开其他词义。拼音按本课普通话口语：风筝的“筝”按轻声带读；若课程采用其他地区读音标准，教师可相应调整。不要求孩子记英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https://dict.concised.moe.edu.tw/dictView.jsp?ID=6277&amp;la=0&amp;powerMode=0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问“神鸟扇翅起风，是故事里的想象，还是我们每天观察风的解释？”参考回答：故事里的想象。自然界的风是空气的运动，可让孩子用手感受扇纸产生的气流。影片“风一吹，虫子就活过来了”是对《说文》旧说的儿童化表达，不作科学知识传授。《说文》确有“風動蟲生”一语，见風条。不要进一步解释成风能把死去的虫子吹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https://dict.concised.moe.edu.tw/dictView.jsp?ID=6277&amp;la=0&amp;powerMode=0</a:t>
            </a:r>
          </a:p>
          <a:p xmlns:a="http://schemas.openxmlformats.org/drawingml/2006/main">
            <a:r>
              <a:t>https://www.weather.gov/jkl/education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3 分钟。可用一张纸轻轻扇动另一张纸，约20秒观察，再在活动纸第2页画两分钟，最后用约40秒互说一句。参考：飘起的窗帘、弯下的草、飞起的风筝。评价是否画出或说出变化，不评价画得像不像。句型为“我画了……，因为它被风吹得……”。基础弱的孩子说一个词、指图或请成人代记。描字栏放到课后选做，不占课堂时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https://www.weather.gov/jkl/education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 1 分钟。答案：风读 fēng，凤读 fèng；“凤凰”用凤；词语如大风、风筝、风车、凤凰或凤尾。独立记录读音、字形、词语表达三项，分别标“独立完成／需要提示／下次再试”。零起点可跟读和指认，进阶可用完整句。带走活动纸与亲子陪学卡。不把历史解释或传说桥段设置成死记硬背的判断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资料来源：</a:t>
            </a:r>
          </a:p>
          <a:p xmlns:a="http://schemas.openxmlformats.org/drawingml/2006/main">
            <a:r>
              <a:t>https://humanum.arts.cuhk.edu.hk/Lexis/lexi-mf/search.php?word=%E9%A2%A8</a:t>
            </a:r>
          </a:p>
          <a:p xmlns:a="http://schemas.openxmlformats.org/drawingml/2006/main">
            <a:r>
              <a:t>https://humanum.arts.cuhk.edu.hk/Lexis/lexi-mf/search.php?word=%E9%B3%B3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89609c1cd343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e7905f596c4695" /><Relationship Type="http://schemas.openxmlformats.org/officeDocument/2006/relationships/slideLayout" Target="/ppt/slideLayouts/slideLayout1.xml" Id="R8dc681f1ac3a4e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c681f1ac3a4e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57ce4be0a34078" /><Relationship Type="http://schemas.openxmlformats.org/officeDocument/2006/relationships/image" Target="/ppt/media/image.jpeg" Id="Rdf5679c6fc114f64" /><Relationship Type="http://schemas.openxmlformats.org/officeDocument/2006/relationships/notesSlide" Target="/ppt/notesSlides/notesSlide1.xml" Id="R0b7c2ca1d11440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c3d953a3a4515" /><Relationship Type="http://schemas.openxmlformats.org/officeDocument/2006/relationships/image" Target="/ppt/media/image2.jpeg" Id="R9f122a6fd3aa4c03" /><Relationship Type="http://schemas.openxmlformats.org/officeDocument/2006/relationships/notesSlide" Target="/ppt/notesSlides/notesSlide2.xml" Id="R4eff0a5a46f044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e2f4ded3645c3" /><Relationship Type="http://schemas.openxmlformats.org/officeDocument/2006/relationships/notesSlide" Target="/ppt/notesSlides/notesSlide3.xml" Id="R6573ca182a7749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65b98d4e344d8" /><Relationship Type="http://schemas.openxmlformats.org/officeDocument/2006/relationships/notesSlide" Target="/ppt/notesSlides/notesSlide4.xml" Id="R213e1e9f5b5144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46effbe344b2c" /><Relationship Type="http://schemas.openxmlformats.org/officeDocument/2006/relationships/image" Target="/ppt/media/image.png" Id="R1f7fe22856a048bc" /><Relationship Type="http://schemas.openxmlformats.org/officeDocument/2006/relationships/notesSlide" Target="/ppt/notesSlides/notesSlide5.xml" Id="R58873fb57f3c44c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83d0063ed6498a" /><Relationship Type="http://schemas.openxmlformats.org/officeDocument/2006/relationships/notesSlide" Target="/ppt/notesSlides/notesSlide6.xml" Id="R35c26b351cf447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3ed9f764e43e9" /><Relationship Type="http://schemas.openxmlformats.org/officeDocument/2006/relationships/notesSlide" Target="/ppt/notesSlides/notesSlide7.xml" Id="Rfa09259d7a64443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337d6cf2bf4887" /><Relationship Type="http://schemas.openxmlformats.org/officeDocument/2006/relationships/image" Target="/ppt/media/image3.jpeg" Id="R61f724ecc91d435f" /><Relationship Type="http://schemas.openxmlformats.org/officeDocument/2006/relationships/notesSlide" Target="/ppt/notesSlides/notesSlide8.xml" Id="R46336a481cff4a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d8c3e7b0c48d1" /><Relationship Type="http://schemas.openxmlformats.org/officeDocument/2006/relationships/image" Target="/ppt/media/image4.jpeg" Id="R8ecde600351f44cc" /><Relationship Type="http://schemas.openxmlformats.org/officeDocument/2006/relationships/notesSlide" Target="/ppt/notesSlides/notesSlide9.xml" Id="Rd2d5d730afc04a7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58819f08d411c" /><Relationship Type="http://schemas.openxmlformats.org/officeDocument/2006/relationships/notesSlide" Target="/ppt/notesSlides/notesSlide10.xml" Id="R50d7d39822b444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C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679c6fc114f64"/>
          <a:stretch xmlns:a="http://schemas.openxmlformats.org/drawingml/2006/main"/>
        </p:blipFill>
        <p:spPr>
          <a:xfrm xmlns:a="http://schemas.openxmlformats.org/drawingml/2006/main">
            <a:off x="4667250" y="1526977"/>
            <a:ext cx="6915150" cy="3889772"/>
          </a:xfrm>
          <a:prstGeom xmlns:a="http://schemas.openxmlformats.org/drawingml/2006/main" prst="rect">
            <a:avLst/>
          </a:prstGeom>
        </p:spPr>
      </p:pic>
      <p:sp>
        <p:nvSpPr>
          <p:cNvPr id="2" name="一字一世界">
            <a:extLst xmlns:a="http://schemas.openxmlformats.org/drawingml/2006/main">
              <a:ext uri="{FF2B5EF4-FFF2-40B4-BE49-F238E27FC236}">
                <a16:creationId xmlns:a16="http://schemas.microsoft.com/office/drawing/2014/main" id="{A5689828-A03E-4910-8395-4775F5AA0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3905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3300" b="1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一字一世界</a:t>
            </a:r>
          </a:p>
        </p:txBody>
      </p:sp>
      <p:sp>
        <p:nvSpPr>
          <p:cNvPr id="3" name="风">
            <a:extLst xmlns:a="http://schemas.openxmlformats.org/drawingml/2006/main">
              <a:ext uri="{FF2B5EF4-FFF2-40B4-BE49-F238E27FC236}">
                <a16:creationId xmlns:a16="http://schemas.microsoft.com/office/drawing/2014/main" id="{9DD52ABB-45C0-4D18-9ED7-C23174AC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05000"/>
            <a:ext cx="2009775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100" b="0">
                <a:solidFill>
                  <a:srgbClr val="B8D8D0"/>
                </a:solidFill>
                <a:latin typeface="Songti SC"/>
                <a:ea typeface="Songti SC"/>
                <a:cs typeface="Songti SC"/>
              </a:defRPr>
            </a:pPr>
            <a:r>
              <a:rPr sz="14100" b="0">
                <a:solidFill>
                  <a:srgbClr val="B8D8D0"/>
                </a:solidFill>
                <a:latin typeface="Songti SC"/>
                <a:ea typeface="Songti SC"/>
                <a:cs typeface="Songti SC"/>
              </a:rPr>
              <a:t>风</a:t>
            </a:r>
          </a:p>
        </p:txBody>
      </p:sp>
      <p:sp>
        <p:nvSpPr>
          <p:cNvPr id="4" name="凤">
            <a:extLst xmlns:a="http://schemas.openxmlformats.org/drawingml/2006/main">
              <a:ext uri="{FF2B5EF4-FFF2-40B4-BE49-F238E27FC236}">
                <a16:creationId xmlns:a16="http://schemas.microsoft.com/office/drawing/2014/main" id="{5A2C69AD-A232-4B46-82ED-F4AADA9A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1905000"/>
            <a:ext cx="2009775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4100" b="0">
                <a:solidFill>
                  <a:srgbClr val="E9C88E"/>
                </a:solidFill>
                <a:latin typeface="Songti SC"/>
                <a:ea typeface="Songti SC"/>
                <a:cs typeface="Songti SC"/>
              </a:defRPr>
            </a:pPr>
            <a:r>
              <a:rPr sz="14100" b="0">
                <a:solidFill>
                  <a:srgbClr val="E9C88E"/>
                </a:solidFill>
                <a:latin typeface="Songti SC"/>
                <a:ea typeface="Songti SC"/>
                <a:cs typeface="Songti SC"/>
              </a:rPr>
              <a:t>凤</a:t>
            </a:r>
          </a:p>
        </p:txBody>
      </p:sp>
      <p:sp>
        <p:nvSpPr>
          <p:cNvPr id="5" name="fēng">
            <a:extLst xmlns:a="http://schemas.openxmlformats.org/drawingml/2006/main">
              <a:ext uri="{FF2B5EF4-FFF2-40B4-BE49-F238E27FC236}">
                <a16:creationId xmlns:a16="http://schemas.microsoft.com/office/drawing/2014/main" id="{AF53BB10-5C10-4E1E-8FEF-D1B2F339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62425"/>
            <a:ext cx="171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B8D8D0"/>
                </a:solidFill>
                <a:latin typeface="Heiti SC"/>
                <a:ea typeface="Heiti SC"/>
                <a:cs typeface="Heiti SC"/>
              </a:defRPr>
            </a:pPr>
            <a:r>
              <a:rPr sz="3300" b="0">
                <a:solidFill>
                  <a:srgbClr val="B8D8D0"/>
                </a:solidFill>
                <a:latin typeface="Heiti SC"/>
                <a:ea typeface="Heiti SC"/>
                <a:cs typeface="Heiti SC"/>
              </a:rPr>
              <a:t>fēng</a:t>
            </a:r>
          </a:p>
        </p:txBody>
      </p:sp>
      <p:sp>
        <p:nvSpPr>
          <p:cNvPr id="6" name="fèng">
            <a:extLst xmlns:a="http://schemas.openxmlformats.org/drawingml/2006/main">
              <a:ext uri="{FF2B5EF4-FFF2-40B4-BE49-F238E27FC236}">
                <a16:creationId xmlns:a16="http://schemas.microsoft.com/office/drawing/2014/main" id="{3D9E290E-0C80-4566-AF18-B64897A8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162425"/>
            <a:ext cx="171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E9C88E"/>
                </a:solidFill>
                <a:latin typeface="Heiti SC"/>
                <a:ea typeface="Heiti SC"/>
                <a:cs typeface="Heiti SC"/>
              </a:defRPr>
            </a:pPr>
            <a:r>
              <a:rPr sz="3300" b="0">
                <a:solidFill>
                  <a:srgbClr val="E9C88E"/>
                </a:solidFill>
                <a:latin typeface="Heiti SC"/>
                <a:ea typeface="Heiti SC"/>
                <a:cs typeface="Heiti SC"/>
              </a:rPr>
              <a:t>fèng</a:t>
            </a:r>
          </a:p>
        </p:txBody>
      </p:sp>
      <p:sp>
        <p:nvSpPr>
          <p:cNvPr id="7" name="看不见的风，借来的字">
            <a:extLst xmlns:a="http://schemas.openxmlformats.org/drawingml/2006/main">
              <a:ext uri="{FF2B5EF4-FFF2-40B4-BE49-F238E27FC236}">
                <a16:creationId xmlns:a16="http://schemas.microsoft.com/office/drawing/2014/main" id="{25F99FB7-9861-467C-9167-5F865D18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43500"/>
            <a:ext cx="390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FFFFFF"/>
                </a:solidFill>
                <a:latin typeface="Heiti SC"/>
                <a:ea typeface="Heiti SC"/>
                <a:cs typeface="Heiti SC"/>
              </a:defRPr>
            </a:pPr>
            <a:r>
              <a:rPr sz="2175" b="0">
                <a:solidFill>
                  <a:srgbClr val="FFFFFF"/>
                </a:solidFill>
                <a:latin typeface="Heiti SC"/>
                <a:ea typeface="Heiti SC"/>
                <a:cs typeface="Heiti SC"/>
              </a:rPr>
              <a:t>看不见的风，借来的字</a:t>
            </a:r>
          </a:p>
        </p:txBody>
      </p:sp>
      <p:sp>
        <p:nvSpPr>
          <p:cNvPr id="8" name="第 002 课   蓝院长出品">
            <a:extLst xmlns:a="http://schemas.openxmlformats.org/drawingml/2006/main">
              <a:ext uri="{FF2B5EF4-FFF2-40B4-BE49-F238E27FC236}">
                <a16:creationId xmlns:a16="http://schemas.microsoft.com/office/drawing/2014/main" id="{31C7E585-F6E7-4B14-95D0-7F5B36F6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91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ACCB7"/>
                </a:solidFill>
                <a:latin typeface="Heiti SC"/>
                <a:ea typeface="Heiti SC"/>
                <a:cs typeface="Heiti SC"/>
              </a:defRPr>
            </a:pPr>
            <a:r>
              <a:rPr sz="1575" b="0">
                <a:solidFill>
                  <a:srgbClr val="DACCB7"/>
                </a:solidFill>
                <a:latin typeface="Heiti SC"/>
                <a:ea typeface="Heiti SC"/>
                <a:cs typeface="Heiti SC"/>
              </a:rPr>
              <a:t>第 002 课   蓝院长出品</a:t>
            </a:r>
          </a:p>
        </p:txBody>
      </p:sp>
    </p:spTree>
    <p:extLst>
      <p:ext uri="{BB962C8B-B14F-4D97-AF65-F5344CB8AC3E}">
        <p14:creationId xmlns:p14="http://schemas.microsoft.com/office/powerpoint/2010/main" val="9152222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故事里的风">
            <a:extLst xmlns:a="http://schemas.openxmlformats.org/drawingml/2006/main">
              <a:ext uri="{FF2B5EF4-FFF2-40B4-BE49-F238E27FC236}">
                <a16:creationId xmlns:a16="http://schemas.microsoft.com/office/drawing/2014/main" id="{EF291FD6-53BA-4623-A8D9-FCE3BD2D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故事里的风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D47FCDA4-043C-4108-84B0-AABD5D6E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1CA5AF03-6387-4790-8196-9FD0F5BD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02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122a6fd3aa4c03"/>
          <a:stretch xmlns:a="http://schemas.openxmlformats.org/drawingml/2006/main"/>
        </p:blipFill>
        <p:spPr>
          <a:xfrm xmlns:a="http://schemas.openxmlformats.org/drawingml/2006/main">
            <a:off x="609600" y="1525488"/>
            <a:ext cx="7191375" cy="4045148"/>
          </a:xfrm>
          <a:prstGeom xmlns:a="http://schemas.openxmlformats.org/drawingml/2006/main" prst="rect">
            <a:avLst/>
          </a:prstGeom>
        </p:spPr>
      </p:pic>
      <p:sp>
        <p:nvSpPr>
          <p:cNvPr id="5" name="观看任务">
            <a:extLst xmlns:a="http://schemas.openxmlformats.org/drawingml/2006/main">
              <a:ext uri="{FF2B5EF4-FFF2-40B4-BE49-F238E27FC236}">
                <a16:creationId xmlns:a16="http://schemas.microsoft.com/office/drawing/2014/main" id="{2B2EEC7C-B5AB-4CD5-877B-486274AC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1657350"/>
            <a:ext cx="3362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观看任务</a:t>
            </a:r>
          </a:p>
        </p:txBody>
      </p:sp>
      <p:sp>
        <p:nvSpPr>
          <p:cNvPr id="6" name="哪些东西&#10;被风吹动了？">
            <a:extLst xmlns:a="http://schemas.openxmlformats.org/drawingml/2006/main">
              <a:ext uri="{FF2B5EF4-FFF2-40B4-BE49-F238E27FC236}">
                <a16:creationId xmlns:a16="http://schemas.microsoft.com/office/drawing/2014/main" id="{B76D740B-402A-4E01-BD99-4D1D3E29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2514600"/>
            <a:ext cx="336232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哪些东西</a:t>
            </a:r>
          </a:p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被风吹动了？</a:t>
            </a:r>
          </a:p>
        </p:txBody>
      </p:sp>
      <p:sp>
        <p:nvSpPr>
          <p:cNvPr id="7" name="先记住一个画面。">
            <a:extLst xmlns:a="http://schemas.openxmlformats.org/drawingml/2006/main">
              <a:ext uri="{FF2B5EF4-FFF2-40B4-BE49-F238E27FC236}">
                <a16:creationId xmlns:a16="http://schemas.microsoft.com/office/drawing/2014/main" id="{80CEF937-C645-433D-A445-B582F9A7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4429125"/>
            <a:ext cx="33623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先记住一个画面。</a:t>
            </a:r>
          </a:p>
        </p:txBody>
      </p:sp>
      <p:sp>
        <p:nvSpPr>
          <p:cNvPr id="8" name="漫剧约 1 分 48 秒">
            <a:extLst xmlns:a="http://schemas.openxmlformats.org/drawingml/2006/main">
              <a:ext uri="{FF2B5EF4-FFF2-40B4-BE49-F238E27FC236}">
                <a16:creationId xmlns:a16="http://schemas.microsoft.com/office/drawing/2014/main" id="{F98C79C8-2270-4563-A7BA-879FC9AE5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53100"/>
            <a:ext cx="704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漫剧约 1 分 48 秒</a:t>
            </a:r>
          </a:p>
        </p:txBody>
      </p:sp>
    </p:spTree>
    <p:extLst>
      <p:ext uri="{BB962C8B-B14F-4D97-AF65-F5344CB8AC3E}">
        <p14:creationId xmlns:p14="http://schemas.microsoft.com/office/powerpoint/2010/main" val="2102977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读音相近，声调不同">
            <a:extLst xmlns:a="http://schemas.openxmlformats.org/drawingml/2006/main">
              <a:ext uri="{FF2B5EF4-FFF2-40B4-BE49-F238E27FC236}">
                <a16:creationId xmlns:a16="http://schemas.microsoft.com/office/drawing/2014/main" id="{C4243CD9-98E5-4C33-9549-FABD8178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读音相近，声调不同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5183B804-6378-4BB3-86DA-11037553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9109B602-3081-446A-BF23-448DB5E0F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03</a:t>
            </a:r>
          </a:p>
        </p:txBody>
      </p:sp>
      <p:sp>
        <p:nvSpPr>
          <p:cNvPr id="4" name="风">
            <a:extLst xmlns:a="http://schemas.openxmlformats.org/drawingml/2006/main">
              <a:ext uri="{FF2B5EF4-FFF2-40B4-BE49-F238E27FC236}">
                <a16:creationId xmlns:a16="http://schemas.microsoft.com/office/drawing/2014/main" id="{6DD34465-7025-46D4-95D3-44FEEDB1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571625"/>
            <a:ext cx="409575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650" b="0">
                <a:solidFill>
                  <a:srgbClr val="246F70"/>
                </a:solidFill>
                <a:latin typeface="Songti SC"/>
                <a:ea typeface="Songti SC"/>
                <a:cs typeface="Songti SC"/>
              </a:defRPr>
            </a:pPr>
            <a:r>
              <a:rPr sz="16650" b="0">
                <a:solidFill>
                  <a:srgbClr val="246F70"/>
                </a:solidFill>
                <a:latin typeface="Songti SC"/>
                <a:ea typeface="Songti SC"/>
                <a:cs typeface="Songti SC"/>
              </a:rPr>
              <a:t>风</a:t>
            </a:r>
          </a:p>
        </p:txBody>
      </p:sp>
      <p:sp>
        <p:nvSpPr>
          <p:cNvPr id="5" name="凤">
            <a:extLst xmlns:a="http://schemas.openxmlformats.org/drawingml/2006/main">
              <a:ext uri="{FF2B5EF4-FFF2-40B4-BE49-F238E27FC236}">
                <a16:creationId xmlns:a16="http://schemas.microsoft.com/office/drawing/2014/main" id="{C58457B2-BAFB-4C36-80A4-BE125161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571625"/>
            <a:ext cx="409575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650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16650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凤</a:t>
            </a:r>
          </a:p>
        </p:txBody>
      </p:sp>
      <p:sp>
        <p:nvSpPr>
          <p:cNvPr id="6" name="fēng">
            <a:extLst xmlns:a="http://schemas.openxmlformats.org/drawingml/2006/main">
              <a:ext uri="{FF2B5EF4-FFF2-40B4-BE49-F238E27FC236}">
                <a16:creationId xmlns:a16="http://schemas.microsoft.com/office/drawing/2014/main" id="{16E615D4-51E6-42C4-9597-C450EAAC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0481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465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fēng</a:t>
            </a:r>
          </a:p>
        </p:txBody>
      </p:sp>
      <p:sp>
        <p:nvSpPr>
          <p:cNvPr id="7" name="fèng">
            <a:extLst xmlns:a="http://schemas.openxmlformats.org/drawingml/2006/main">
              <a:ext uri="{FF2B5EF4-FFF2-40B4-BE49-F238E27FC236}">
                <a16:creationId xmlns:a16="http://schemas.microsoft.com/office/drawing/2014/main" id="{BF95A1D2-9B01-43FD-9223-74458407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40481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465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fèng</a:t>
            </a:r>
          </a:p>
        </p:txBody>
      </p:sp>
      <p:sp>
        <p:nvSpPr>
          <p:cNvPr id="8" name="第一声，读得平稳">
            <a:extLst xmlns:a="http://schemas.openxmlformats.org/drawingml/2006/main">
              <a:ext uri="{FF2B5EF4-FFF2-40B4-BE49-F238E27FC236}">
                <a16:creationId xmlns:a16="http://schemas.microsoft.com/office/drawing/2014/main" id="{0F091C81-6229-409E-BA7E-FE686912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38725"/>
            <a:ext cx="44386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第一声，读得平稳</a:t>
            </a:r>
          </a:p>
        </p:txBody>
      </p:sp>
      <p:sp>
        <p:nvSpPr>
          <p:cNvPr id="9" name="第四声，声音落下来">
            <a:extLst xmlns:a="http://schemas.openxmlformats.org/drawingml/2006/main">
              <a:ext uri="{FF2B5EF4-FFF2-40B4-BE49-F238E27FC236}">
                <a16:creationId xmlns:a16="http://schemas.microsoft.com/office/drawing/2014/main" id="{115E4A44-1CD3-4095-AC45-57465852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5038725"/>
            <a:ext cx="44386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第四声，声音落下来</a:t>
            </a:r>
          </a:p>
        </p:txBody>
      </p:sp>
    </p:spTree>
    <p:extLst>
      <p:ext uri="{BB962C8B-B14F-4D97-AF65-F5344CB8AC3E}">
        <p14:creationId xmlns:p14="http://schemas.microsoft.com/office/powerpoint/2010/main" val="7517617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外面相像，里面不同">
            <a:extLst xmlns:a="http://schemas.openxmlformats.org/drawingml/2006/main">
              <a:ext uri="{FF2B5EF4-FFF2-40B4-BE49-F238E27FC236}">
                <a16:creationId xmlns:a16="http://schemas.microsoft.com/office/drawing/2014/main" id="{0ED43F24-3282-476D-9450-F86BD422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外面相像，里面不同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5103216C-8FD3-4ACE-ACF8-288A6068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8B03F152-8245-4749-BD15-12297A0DE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04</a:t>
            </a:r>
          </a:p>
        </p:txBody>
      </p:sp>
      <p:sp>
        <p:nvSpPr>
          <p:cNvPr id="4" name="风">
            <a:extLst xmlns:a="http://schemas.openxmlformats.org/drawingml/2006/main">
              <a:ext uri="{FF2B5EF4-FFF2-40B4-BE49-F238E27FC236}">
                <a16:creationId xmlns:a16="http://schemas.microsoft.com/office/drawing/2014/main" id="{946DC6BC-3A95-4D6C-BC28-37D28688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485900"/>
            <a:ext cx="4095750" cy="255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800" b="0">
                <a:solidFill>
                  <a:srgbClr val="246F70"/>
                </a:solidFill>
                <a:latin typeface="Songti SC"/>
                <a:ea typeface="Songti SC"/>
                <a:cs typeface="Songti SC"/>
              </a:defRPr>
            </a:pPr>
            <a:r>
              <a:rPr sz="16800" b="0">
                <a:solidFill>
                  <a:srgbClr val="246F70"/>
                </a:solidFill>
                <a:latin typeface="Songti SC"/>
                <a:ea typeface="Songti SC"/>
                <a:cs typeface="Songti SC"/>
              </a:rPr>
              <a:t>风</a:t>
            </a:r>
          </a:p>
        </p:txBody>
      </p:sp>
      <p:sp>
        <p:nvSpPr>
          <p:cNvPr id="5" name="凤">
            <a:extLst xmlns:a="http://schemas.openxmlformats.org/drawingml/2006/main">
              <a:ext uri="{FF2B5EF4-FFF2-40B4-BE49-F238E27FC236}">
                <a16:creationId xmlns:a16="http://schemas.microsoft.com/office/drawing/2014/main" id="{F334927A-3CD0-4EF5-9789-E5DBB8A8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485900"/>
            <a:ext cx="4095750" cy="255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800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16800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凤</a:t>
            </a:r>
          </a:p>
        </p:txBody>
      </p:sp>
      <p:sp>
        <p:nvSpPr>
          <p:cNvPr id="6" name="里面是交叉的两笔">
            <a:extLst xmlns:a="http://schemas.openxmlformats.org/drawingml/2006/main">
              <a:ext uri="{FF2B5EF4-FFF2-40B4-BE49-F238E27FC236}">
                <a16:creationId xmlns:a16="http://schemas.microsoft.com/office/drawing/2014/main" id="{B4037D02-7881-4765-9462-7D9DBCA2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3624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里面是交叉的两笔</a:t>
            </a:r>
          </a:p>
        </p:txBody>
      </p:sp>
      <p:sp>
        <p:nvSpPr>
          <p:cNvPr id="7" name="里面是“又”">
            <a:extLst xmlns:a="http://schemas.openxmlformats.org/drawingml/2006/main">
              <a:ext uri="{FF2B5EF4-FFF2-40B4-BE49-F238E27FC236}">
                <a16:creationId xmlns:a16="http://schemas.microsoft.com/office/drawing/2014/main" id="{BA961FF7-7641-48DE-89FB-F11B025D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362450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里面是“又”</a:t>
            </a:r>
          </a:p>
        </p:txBody>
      </p:sp>
      <p:sp>
        <p:nvSpPr>
          <p:cNvPr id="8" name="风   凤   几   凡   凤   冈   ">
            <a:extLst xmlns:a="http://schemas.openxmlformats.org/drawingml/2006/main">
              <a:ext uri="{FF2B5EF4-FFF2-40B4-BE49-F238E27FC236}">
                <a16:creationId xmlns:a16="http://schemas.microsoft.com/office/drawing/2014/main" id="{132232BB-3045-4B54-935B-B09D47045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00675"/>
            <a:ext cx="108013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225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3225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风   凤   几   凡   凤   冈   风   凤   风</a:t>
            </a:r>
          </a:p>
        </p:txBody>
      </p:sp>
    </p:spTree>
    <p:extLst>
      <p:ext uri="{BB962C8B-B14F-4D97-AF65-F5344CB8AC3E}">
        <p14:creationId xmlns:p14="http://schemas.microsoft.com/office/powerpoint/2010/main" val="8729933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古人借字记风">
            <a:extLst xmlns:a="http://schemas.openxmlformats.org/drawingml/2006/main">
              <a:ext uri="{FF2B5EF4-FFF2-40B4-BE49-F238E27FC236}">
                <a16:creationId xmlns:a16="http://schemas.microsoft.com/office/drawing/2014/main" id="{0EC60243-40AC-42D0-84C5-CBF66228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古人借字记风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2F2BE6A4-41A9-4CF1-A8EA-F50732B86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70E2B6C4-1EB7-4964-B87A-B42E0D3D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05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fe22856a048bc"/>
          <a:stretch xmlns:a="http://schemas.openxmlformats.org/drawingml/2006/main"/>
        </p:blipFill>
        <p:spPr>
          <a:xfrm xmlns:a="http://schemas.openxmlformats.org/drawingml/2006/main">
            <a:off x="695325" y="1457325"/>
            <a:ext cx="4095750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像一只有冠、长尾的大鸟。">
            <a:extLst xmlns:a="http://schemas.openxmlformats.org/drawingml/2006/main">
              <a:ext uri="{FF2B5EF4-FFF2-40B4-BE49-F238E27FC236}">
                <a16:creationId xmlns:a16="http://schemas.microsoft.com/office/drawing/2014/main" id="{004D4EDE-B3AB-4F6B-B70F-B10A5D4A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95950"/>
            <a:ext cx="50768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像一只有冠、长尾的大鸟。</a:t>
            </a:r>
          </a:p>
        </p:txBody>
      </p:sp>
      <p:sp>
        <p:nvSpPr>
          <p:cNvPr id="6" name="甲骨文里，">
            <a:extLst xmlns:a="http://schemas.openxmlformats.org/drawingml/2006/main">
              <a:ext uri="{FF2B5EF4-FFF2-40B4-BE49-F238E27FC236}">
                <a16:creationId xmlns:a16="http://schemas.microsoft.com/office/drawing/2014/main" id="{2060AD08-8805-4857-8609-BC14137B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33550"/>
            <a:ext cx="5334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225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甲骨文里，</a:t>
            </a:r>
          </a:p>
        </p:txBody>
      </p:sp>
      <p:sp>
        <p:nvSpPr>
          <p:cNvPr id="7" name="古人曾借用“鳳”字，&#10;记录“風”的意思。">
            <a:extLst xmlns:a="http://schemas.openxmlformats.org/drawingml/2006/main">
              <a:ext uri="{FF2B5EF4-FFF2-40B4-BE49-F238E27FC236}">
                <a16:creationId xmlns:a16="http://schemas.microsoft.com/office/drawing/2014/main" id="{4771D09C-0BEE-4C99-9ED6-B32EDD5B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628900"/>
            <a:ext cx="5381625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0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古人曾借用“鳳”字，</a:t>
            </a:r>
          </a:p>
          <a:p xmlns:a="http://schemas.openxmlformats.org/drawingml/2006/main">
            <a:pPr algn="l">
              <a:defRPr sz="30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0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记录“風”的意思。</a:t>
            </a:r>
          </a:p>
        </p:txBody>
      </p:sp>
      <p:sp>
        <p:nvSpPr>
          <p:cNvPr id="8" name="这是文字的借用。">
            <a:extLst xmlns:a="http://schemas.openxmlformats.org/drawingml/2006/main">
              <a:ext uri="{FF2B5EF4-FFF2-40B4-BE49-F238E27FC236}">
                <a16:creationId xmlns:a16="http://schemas.microsoft.com/office/drawing/2014/main" id="{F53C6331-2D76-4B8D-A958-88592A64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62475"/>
            <a:ext cx="5238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这是文字的借用。</a:t>
            </a:r>
          </a:p>
        </p:txBody>
      </p:sp>
      <p:sp>
        <p:nvSpPr>
          <p:cNvPr id="9" name="左图为字形摹写">
            <a:extLst xmlns:a="http://schemas.openxmlformats.org/drawingml/2006/main">
              <a:ext uri="{FF2B5EF4-FFF2-40B4-BE49-F238E27FC236}">
                <a16:creationId xmlns:a16="http://schemas.microsoft.com/office/drawing/2014/main" id="{3CD85256-CCCC-4FE2-9482-7E99171E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5149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左图为字形摹写</a:t>
            </a:r>
          </a:p>
        </p:txBody>
      </p:sp>
    </p:spTree>
    <p:extLst>
      <p:ext uri="{BB962C8B-B14F-4D97-AF65-F5344CB8AC3E}">
        <p14:creationId xmlns:p14="http://schemas.microsoft.com/office/powerpoint/2010/main" val="17572064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两组繁简写法">
            <a:extLst xmlns:a="http://schemas.openxmlformats.org/drawingml/2006/main">
              <a:ext uri="{FF2B5EF4-FFF2-40B4-BE49-F238E27FC236}">
                <a16:creationId xmlns:a16="http://schemas.microsoft.com/office/drawing/2014/main" id="{D3C3D248-416D-4C12-89CD-CE5FAA8A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两组繁简写法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C203B26C-2DD1-4DF6-BF45-0E64653DA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34BED703-5DEB-41E8-A3D1-83F1B3F0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06</a:t>
            </a:r>
          </a:p>
        </p:txBody>
      </p:sp>
      <p:sp>
        <p:nvSpPr>
          <p:cNvPr id="4" name="繁体">
            <a:extLst xmlns:a="http://schemas.openxmlformats.org/drawingml/2006/main">
              <a:ext uri="{FF2B5EF4-FFF2-40B4-BE49-F238E27FC236}">
                <a16:creationId xmlns:a16="http://schemas.microsoft.com/office/drawing/2014/main" id="{898A0633-E922-4B9A-8F5A-18D81DBA7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1438275"/>
            <a:ext cx="2619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繁体</a:t>
            </a:r>
          </a:p>
        </p:txBody>
      </p:sp>
      <p:sp>
        <p:nvSpPr>
          <p:cNvPr id="5" name="简体">
            <a:extLst xmlns:a="http://schemas.openxmlformats.org/drawingml/2006/main">
              <a:ext uri="{FF2B5EF4-FFF2-40B4-BE49-F238E27FC236}">
                <a16:creationId xmlns:a16="http://schemas.microsoft.com/office/drawing/2014/main" id="{45E2A68C-2DDC-4D8E-A767-541A7CB83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438275"/>
            <a:ext cx="2619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2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2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简体</a:t>
            </a:r>
          </a:p>
        </p:txBody>
      </p:sp>
      <p:sp>
        <p:nvSpPr>
          <p:cNvPr id="6" name="fēng">
            <a:extLst xmlns:a="http://schemas.openxmlformats.org/drawingml/2006/main">
              <a:ext uri="{FF2B5EF4-FFF2-40B4-BE49-F238E27FC236}">
                <a16:creationId xmlns:a16="http://schemas.microsoft.com/office/drawing/2014/main" id="{66D6BA57-24AF-413D-B9BE-C30B507FC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447925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60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fēng</a:t>
            </a:r>
          </a:p>
        </p:txBody>
      </p:sp>
      <p:sp>
        <p:nvSpPr>
          <p:cNvPr id="7" name="風">
            <a:extLst xmlns:a="http://schemas.openxmlformats.org/drawingml/2006/main">
              <a:ext uri="{FF2B5EF4-FFF2-40B4-BE49-F238E27FC236}">
                <a16:creationId xmlns:a16="http://schemas.microsoft.com/office/drawing/2014/main" id="{43AF9C03-2D6E-49D6-B5FD-7F578C92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066925"/>
            <a:ext cx="23812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975" b="0">
                <a:solidFill>
                  <a:srgbClr val="246F70"/>
                </a:solidFill>
                <a:latin typeface="Songti SC"/>
                <a:ea typeface="Songti SC"/>
                <a:cs typeface="Songti SC"/>
              </a:defRPr>
            </a:pPr>
            <a:r>
              <a:rPr sz="9975" b="0">
                <a:solidFill>
                  <a:srgbClr val="246F70"/>
                </a:solidFill>
                <a:latin typeface="Songti SC"/>
                <a:ea typeface="Songti SC"/>
                <a:cs typeface="Songti SC"/>
              </a:rPr>
              <a:t>風</a:t>
            </a:r>
          </a:p>
        </p:txBody>
      </p:sp>
      <p:sp>
        <p:nvSpPr>
          <p:cNvPr id="8" name="风">
            <a:extLst xmlns:a="http://schemas.openxmlformats.org/drawingml/2006/main">
              <a:ext uri="{FF2B5EF4-FFF2-40B4-BE49-F238E27FC236}">
                <a16:creationId xmlns:a16="http://schemas.microsoft.com/office/drawing/2014/main" id="{8A0F0E06-4626-44DE-ACA4-ACCC4621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66925"/>
            <a:ext cx="23812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975" b="0">
                <a:solidFill>
                  <a:srgbClr val="246F70"/>
                </a:solidFill>
                <a:latin typeface="Songti SC"/>
                <a:ea typeface="Songti SC"/>
                <a:cs typeface="Songti SC"/>
              </a:defRPr>
            </a:pPr>
            <a:r>
              <a:rPr sz="9975" b="0">
                <a:solidFill>
                  <a:srgbClr val="246F70"/>
                </a:solidFill>
                <a:latin typeface="Songti SC"/>
                <a:ea typeface="Songti SC"/>
                <a:cs typeface="Songti SC"/>
              </a:rPr>
              <a:t>风</a:t>
            </a:r>
          </a:p>
        </p:txBody>
      </p:sp>
      <p:sp>
        <p:nvSpPr>
          <p:cNvPr id="9" name="fèng">
            <a:extLst xmlns:a="http://schemas.openxmlformats.org/drawingml/2006/main">
              <a:ext uri="{FF2B5EF4-FFF2-40B4-BE49-F238E27FC236}">
                <a16:creationId xmlns:a16="http://schemas.microsoft.com/office/drawing/2014/main" id="{2F2C5152-8960-4E5A-BAC5-9058E58D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67200"/>
            <a:ext cx="219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6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fèng</a:t>
            </a:r>
          </a:p>
        </p:txBody>
      </p:sp>
      <p:sp>
        <p:nvSpPr>
          <p:cNvPr id="10" name="鳳">
            <a:extLst xmlns:a="http://schemas.openxmlformats.org/drawingml/2006/main">
              <a:ext uri="{FF2B5EF4-FFF2-40B4-BE49-F238E27FC236}">
                <a16:creationId xmlns:a16="http://schemas.microsoft.com/office/drawing/2014/main" id="{011C888A-0002-41BC-B1C1-D32398E1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886200"/>
            <a:ext cx="23812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975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9975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鳳</a:t>
            </a:r>
          </a:p>
        </p:txBody>
      </p:sp>
      <p:sp>
        <p:nvSpPr>
          <p:cNvPr id="11" name="凤">
            <a:extLst xmlns:a="http://schemas.openxmlformats.org/drawingml/2006/main">
              <a:ext uri="{FF2B5EF4-FFF2-40B4-BE49-F238E27FC236}">
                <a16:creationId xmlns:a16="http://schemas.microsoft.com/office/drawing/2014/main" id="{E7A23168-CE22-4163-B978-026655C4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886200"/>
            <a:ext cx="23812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975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9975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凤</a:t>
            </a:r>
          </a:p>
        </p:txBody>
      </p:sp>
      <p:sp>
        <p:nvSpPr>
          <p:cNvPr id="12" name="每一行意思相同，读音也相同。">
            <a:extLst xmlns:a="http://schemas.openxmlformats.org/drawingml/2006/main">
              <a:ext uri="{FF2B5EF4-FFF2-40B4-BE49-F238E27FC236}">
                <a16:creationId xmlns:a16="http://schemas.microsoft.com/office/drawing/2014/main" id="{02394B1F-5A65-4791-BB5B-D22A80C3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67375"/>
            <a:ext cx="1085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40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每一行意思相同，读音也相同。</a:t>
            </a:r>
          </a:p>
        </p:txBody>
      </p:sp>
    </p:spTree>
    <p:extLst>
      <p:ext uri="{BB962C8B-B14F-4D97-AF65-F5344CB8AC3E}">
        <p14:creationId xmlns:p14="http://schemas.microsoft.com/office/powerpoint/2010/main" val="17663660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用一个词说话">
            <a:extLst xmlns:a="http://schemas.openxmlformats.org/drawingml/2006/main">
              <a:ext uri="{FF2B5EF4-FFF2-40B4-BE49-F238E27FC236}">
                <a16:creationId xmlns:a16="http://schemas.microsoft.com/office/drawing/2014/main" id="{E26940A2-894F-4E94-8973-5AC2D993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用一个词说话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035340AF-5E6F-4428-B82D-C618BAFC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F296348F-0F99-4760-85AC-1F0EF372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07</a:t>
            </a:r>
          </a:p>
        </p:txBody>
      </p:sp>
      <p:sp>
        <p:nvSpPr>
          <p:cNvPr id="4" name="风">
            <a:extLst xmlns:a="http://schemas.openxmlformats.org/drawingml/2006/main">
              <a:ext uri="{FF2B5EF4-FFF2-40B4-BE49-F238E27FC236}">
                <a16:creationId xmlns:a16="http://schemas.microsoft.com/office/drawing/2014/main" id="{FE3BC41A-18E0-4ACC-A113-3CAB5F9C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28775"/>
            <a:ext cx="447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000" b="1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6000" b="1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风</a:t>
            </a:r>
          </a:p>
        </p:txBody>
      </p:sp>
      <p:sp>
        <p:nvSpPr>
          <p:cNvPr id="5" name="凤">
            <a:extLst xmlns:a="http://schemas.openxmlformats.org/drawingml/2006/main">
              <a:ext uri="{FF2B5EF4-FFF2-40B4-BE49-F238E27FC236}">
                <a16:creationId xmlns:a16="http://schemas.microsoft.com/office/drawing/2014/main" id="{D8A47A91-77CE-469E-9DEB-2D3C73E20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628775"/>
            <a:ext cx="447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0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60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凤</a:t>
            </a:r>
          </a:p>
        </p:txBody>
      </p:sp>
      <p:sp>
        <p:nvSpPr>
          <p:cNvPr id="6" name="大风   风筝   风车">
            <a:extLst xmlns:a="http://schemas.openxmlformats.org/drawingml/2006/main">
              <a:ext uri="{FF2B5EF4-FFF2-40B4-BE49-F238E27FC236}">
                <a16:creationId xmlns:a16="http://schemas.microsoft.com/office/drawing/2014/main" id="{7FA2AFDE-9293-4A96-AD71-56A84260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95600"/>
            <a:ext cx="54292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3300" b="0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大风   风筝   风车</a:t>
            </a:r>
          </a:p>
        </p:txBody>
      </p:sp>
      <p:sp>
        <p:nvSpPr>
          <p:cNvPr id="7" name="凤凰   凤尾">
            <a:extLst xmlns:a="http://schemas.openxmlformats.org/drawingml/2006/main">
              <a:ext uri="{FF2B5EF4-FFF2-40B4-BE49-F238E27FC236}">
                <a16:creationId xmlns:a16="http://schemas.microsoft.com/office/drawing/2014/main" id="{27314704-F739-4286-B21D-BD3F7C9C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2895600"/>
            <a:ext cx="44291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33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凤凰   凤尾</a:t>
            </a:r>
          </a:p>
        </p:txBody>
      </p:sp>
      <p:sp>
        <p:nvSpPr>
          <p:cNvPr id="8" name="dà fēng / fēng zheng / f">
            <a:extLst xmlns:a="http://schemas.openxmlformats.org/drawingml/2006/main">
              <a:ext uri="{FF2B5EF4-FFF2-40B4-BE49-F238E27FC236}">
                <a16:creationId xmlns:a16="http://schemas.microsoft.com/office/drawing/2014/main" id="{3A9B7429-C09E-4A8B-8B3A-C508F121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43325"/>
            <a:ext cx="542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87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dà fēng / fēng zheng / fēng chē</a:t>
            </a:r>
          </a:p>
        </p:txBody>
      </p:sp>
      <p:sp>
        <p:nvSpPr>
          <p:cNvPr id="9" name="fèng huáng / fèng wěi">
            <a:extLst xmlns:a="http://schemas.openxmlformats.org/drawingml/2006/main">
              <a:ext uri="{FF2B5EF4-FFF2-40B4-BE49-F238E27FC236}">
                <a16:creationId xmlns:a16="http://schemas.microsoft.com/office/drawing/2014/main" id="{318AD159-DD98-4E9C-8C77-D7ED38B6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43325"/>
            <a:ext cx="44481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0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fèng huáng / fèng wěi</a:t>
            </a:r>
          </a:p>
        </p:txBody>
      </p:sp>
      <p:sp>
        <p:nvSpPr>
          <p:cNvPr id="10" name="我喜欢________。">
            <a:extLst xmlns:a="http://schemas.openxmlformats.org/drawingml/2006/main">
              <a:ext uri="{FF2B5EF4-FFF2-40B4-BE49-F238E27FC236}">
                <a16:creationId xmlns:a16="http://schemas.microsoft.com/office/drawing/2014/main" id="{1AA5F7EB-0769-490E-B83C-7A8BA5EC3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72025"/>
            <a:ext cx="10572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2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我喜欢________。</a:t>
            </a:r>
          </a:p>
        </p:txBody>
      </p:sp>
      <p:sp>
        <p:nvSpPr>
          <p:cNvPr id="11" name="也可以说：风把________吹动了。">
            <a:extLst xmlns:a="http://schemas.openxmlformats.org/drawingml/2006/main">
              <a:ext uri="{FF2B5EF4-FFF2-40B4-BE49-F238E27FC236}">
                <a16:creationId xmlns:a16="http://schemas.microsoft.com/office/drawing/2014/main" id="{1380616A-8575-455A-BBDF-E01A5F88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2600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也可以说：风把________吹动了。</a:t>
            </a:r>
          </a:p>
        </p:txBody>
      </p:sp>
    </p:spTree>
    <p:extLst>
      <p:ext uri="{BB962C8B-B14F-4D97-AF65-F5344CB8AC3E}">
        <p14:creationId xmlns:p14="http://schemas.microsoft.com/office/powerpoint/2010/main" val="15062644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故事里的想象，生活里的风">
            <a:extLst xmlns:a="http://schemas.openxmlformats.org/drawingml/2006/main">
              <a:ext uri="{FF2B5EF4-FFF2-40B4-BE49-F238E27FC236}">
                <a16:creationId xmlns:a16="http://schemas.microsoft.com/office/drawing/2014/main" id="{2759998F-FDC7-4CFE-AEB3-C759EAB9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故事里的想象，生活里的风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DE728BDE-5039-4B93-ADF3-F555B85B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8EED4DF4-130D-4F4F-90DE-0017BB2D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08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724ecc91d435f"/>
          <a:stretch xmlns:a="http://schemas.openxmlformats.org/drawingml/2006/main"/>
        </p:blipFill>
        <p:spPr>
          <a:xfrm xmlns:a="http://schemas.openxmlformats.org/drawingml/2006/main">
            <a:off x="609600" y="1598414"/>
            <a:ext cx="6153150" cy="3461147"/>
          </a:xfrm>
          <a:prstGeom xmlns:a="http://schemas.openxmlformats.org/drawingml/2006/main" prst="rect">
            <a:avLst/>
          </a:prstGeom>
        </p:spPr>
      </p:pic>
      <p:sp>
        <p:nvSpPr>
          <p:cNvPr id="5" name="神鸟扇翅起风">
            <a:extLst xmlns:a="http://schemas.openxmlformats.org/drawingml/2006/main">
              <a:ext uri="{FF2B5EF4-FFF2-40B4-BE49-F238E27FC236}">
                <a16:creationId xmlns:a16="http://schemas.microsoft.com/office/drawing/2014/main" id="{87A4E84D-19CF-4B47-B60E-089FA2E4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57350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625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神鸟扇翅起风</a:t>
            </a:r>
          </a:p>
        </p:txBody>
      </p:sp>
      <p:sp>
        <p:nvSpPr>
          <p:cNvPr id="6" name="属于故事中的想象。">
            <a:extLst xmlns:a="http://schemas.openxmlformats.org/drawingml/2006/main">
              <a:ext uri="{FF2B5EF4-FFF2-40B4-BE49-F238E27FC236}">
                <a16:creationId xmlns:a16="http://schemas.microsoft.com/office/drawing/2014/main" id="{20378127-FDC5-4FB2-9EBD-88BB4A1AE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76500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属于故事中的想象。</a:t>
            </a:r>
          </a:p>
        </p:txBody>
      </p:sp>
      <p:sp>
        <p:nvSpPr>
          <p:cNvPr id="7" name="生活里的风">
            <a:extLst xmlns:a="http://schemas.openxmlformats.org/drawingml/2006/main">
              <a:ext uri="{FF2B5EF4-FFF2-40B4-BE49-F238E27FC236}">
                <a16:creationId xmlns:a16="http://schemas.microsoft.com/office/drawing/2014/main" id="{7DA7377E-D636-45A5-AB68-D8FC40892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476625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625" b="1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生活里的风</a:t>
            </a:r>
          </a:p>
        </p:txBody>
      </p:sp>
      <p:sp>
        <p:nvSpPr>
          <p:cNvPr id="8" name="空气流动，形成了风。">
            <a:extLst xmlns:a="http://schemas.openxmlformats.org/drawingml/2006/main">
              <a:ext uri="{FF2B5EF4-FFF2-40B4-BE49-F238E27FC236}">
                <a16:creationId xmlns:a16="http://schemas.microsoft.com/office/drawing/2014/main" id="{B4457131-B6FA-4B8B-AB35-8D07C6B6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295775"/>
            <a:ext cx="4476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空气流动，形成了风。</a:t>
            </a:r>
          </a:p>
        </p:txBody>
      </p:sp>
      <p:sp>
        <p:nvSpPr>
          <p:cNvPr id="9" name="凤凰是传说中的鸟。">
            <a:extLst xmlns:a="http://schemas.openxmlformats.org/drawingml/2006/main">
              <a:ext uri="{FF2B5EF4-FFF2-40B4-BE49-F238E27FC236}">
                <a16:creationId xmlns:a16="http://schemas.microsoft.com/office/drawing/2014/main" id="{8BA4DA49-2B92-4981-9999-85AFB1B06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47687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55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凤凰是传说中的鸟。</a:t>
            </a:r>
          </a:p>
        </p:txBody>
      </p:sp>
    </p:spTree>
    <p:extLst>
      <p:ext uri="{BB962C8B-B14F-4D97-AF65-F5344CB8AC3E}">
        <p14:creationId xmlns:p14="http://schemas.microsoft.com/office/powerpoint/2010/main" val="20707833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画出看不见的风">
            <a:extLst xmlns:a="http://schemas.openxmlformats.org/drawingml/2006/main">
              <a:ext uri="{FF2B5EF4-FFF2-40B4-BE49-F238E27FC236}">
                <a16:creationId xmlns:a16="http://schemas.microsoft.com/office/drawing/2014/main" id="{88D16F4B-3CB9-4E3A-9A05-5745B03F2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画出看不见的风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4E061663-D012-40B3-98D4-807B559E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93453189-DEA5-4B0E-B14F-5DE08FDE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09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de600351f44cc"/>
          <a:stretch xmlns:a="http://schemas.openxmlformats.org/drawingml/2006/main"/>
        </p:blipFill>
        <p:spPr>
          <a:xfrm xmlns:a="http://schemas.openxmlformats.org/drawingml/2006/main">
            <a:off x="628650" y="1620441"/>
            <a:ext cx="5753100" cy="3236119"/>
          </a:xfrm>
          <a:prstGeom xmlns:a="http://schemas.openxmlformats.org/drawingml/2006/main" prst="rect">
            <a:avLst/>
          </a:prstGeom>
        </p:spPr>
      </p:pic>
      <p:sp>
        <p:nvSpPr>
          <p:cNvPr id="5" name="先看一看">
            <a:extLst xmlns:a="http://schemas.openxmlformats.org/drawingml/2006/main">
              <a:ext uri="{FF2B5EF4-FFF2-40B4-BE49-F238E27FC236}">
                <a16:creationId xmlns:a16="http://schemas.microsoft.com/office/drawing/2014/main" id="{EA28BBEC-D233-40D8-9948-07A95498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1676400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246F70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246F70"/>
                </a:solidFill>
                <a:latin typeface="Heiti SC"/>
                <a:ea typeface="Heiti SC"/>
                <a:cs typeface="Heiti SC"/>
              </a:rPr>
              <a:t>先看一看</a:t>
            </a:r>
          </a:p>
        </p:txBody>
      </p:sp>
      <p:sp>
        <p:nvSpPr>
          <p:cNvPr id="6" name="风吹来时，&#10;哪些东西动了？">
            <a:extLst xmlns:a="http://schemas.openxmlformats.org/drawingml/2006/main">
              <a:ext uri="{FF2B5EF4-FFF2-40B4-BE49-F238E27FC236}">
                <a16:creationId xmlns:a16="http://schemas.microsoft.com/office/drawing/2014/main" id="{D4E41712-FC27-4D09-B50F-A1198789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543175"/>
            <a:ext cx="4476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风吹来时，</a:t>
            </a:r>
          </a:p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哪些东西动了？</a:t>
            </a:r>
          </a:p>
        </p:txBody>
      </p:sp>
      <p:sp>
        <p:nvSpPr>
          <p:cNvPr id="7" name="再画一画">
            <a:extLst xmlns:a="http://schemas.openxmlformats.org/drawingml/2006/main">
              <a:ext uri="{FF2B5EF4-FFF2-40B4-BE49-F238E27FC236}">
                <a16:creationId xmlns:a16="http://schemas.microsoft.com/office/drawing/2014/main" id="{3B9CD545-D9A3-494D-B9AF-0BBE12D5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04812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2700" b="1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再画一画</a:t>
            </a:r>
          </a:p>
        </p:txBody>
      </p:sp>
      <p:sp>
        <p:nvSpPr>
          <p:cNvPr id="8" name="画下被风吹动的东西。">
            <a:extLst xmlns:a="http://schemas.openxmlformats.org/drawingml/2006/main">
              <a:ext uri="{FF2B5EF4-FFF2-40B4-BE49-F238E27FC236}">
                <a16:creationId xmlns:a16="http://schemas.microsoft.com/office/drawing/2014/main" id="{C811A6E4-B501-44A7-8472-414DFC6F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867275"/>
            <a:ext cx="447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3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画下被风吹动的东西。</a:t>
            </a:r>
          </a:p>
        </p:txBody>
      </p:sp>
      <p:sp>
        <p:nvSpPr>
          <p:cNvPr id="9" name="我画了________，因为它被风吹得_____">
            <a:extLst xmlns:a="http://schemas.openxmlformats.org/drawingml/2006/main">
              <a:ext uri="{FF2B5EF4-FFF2-40B4-BE49-F238E27FC236}">
                <a16:creationId xmlns:a16="http://schemas.microsoft.com/office/drawing/2014/main" id="{978E0FB6-B26E-49F6-9681-2CAD0976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562600"/>
            <a:ext cx="108775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6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我画了________，因为它被风吹得________。</a:t>
            </a:r>
          </a:p>
        </p:txBody>
      </p:sp>
    </p:spTree>
    <p:extLst>
      <p:ext uri="{BB962C8B-B14F-4D97-AF65-F5344CB8AC3E}">
        <p14:creationId xmlns:p14="http://schemas.microsoft.com/office/powerpoint/2010/main" val="6478039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今天的小挑战">
            <a:extLst xmlns:a="http://schemas.openxmlformats.org/drawingml/2006/main">
              <a:ext uri="{FF2B5EF4-FFF2-40B4-BE49-F238E27FC236}">
                <a16:creationId xmlns:a16="http://schemas.microsoft.com/office/drawing/2014/main" id="{14E002CE-A3FC-47E3-8794-320C581F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3600" b="1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今天的小挑战</a:t>
            </a:r>
          </a:p>
        </p:txBody>
      </p:sp>
      <p:sp>
        <p:nvSpPr>
          <p:cNvPr id="2" name="一字一世界  /  第 002 课">
            <a:extLst xmlns:a="http://schemas.openxmlformats.org/drawingml/2006/main">
              <a:ext uri="{FF2B5EF4-FFF2-40B4-BE49-F238E27FC236}">
                <a16:creationId xmlns:a16="http://schemas.microsoft.com/office/drawing/2014/main" id="{498E664F-46DD-4568-9D8C-9A1004A1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1500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一字一世界  /  第 002 课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7A6B8675-D858-4C98-A5A3-4990DECC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6286500"/>
            <a:ext cx="619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0">
                <a:solidFill>
                  <a:srgbClr val="946427"/>
                </a:solidFill>
                <a:latin typeface="Heiti SC"/>
                <a:ea typeface="Heiti SC"/>
                <a:cs typeface="Heiti SC"/>
              </a:defRPr>
            </a:pPr>
            <a:r>
              <a:rPr sz="1800" b="0">
                <a:solidFill>
                  <a:srgbClr val="946427"/>
                </a:solidFill>
                <a:latin typeface="Heiti SC"/>
                <a:ea typeface="Heiti SC"/>
                <a:cs typeface="Heiti SC"/>
              </a:rPr>
              <a:t>10</a:t>
            </a:r>
          </a:p>
        </p:txBody>
      </p:sp>
      <p:sp>
        <p:nvSpPr>
          <p:cNvPr id="4" name="1   读一读">
            <a:extLst xmlns:a="http://schemas.openxmlformats.org/drawingml/2006/main">
              <a:ext uri="{FF2B5EF4-FFF2-40B4-BE49-F238E27FC236}">
                <a16:creationId xmlns:a16="http://schemas.microsoft.com/office/drawing/2014/main" id="{2D0C0EB5-F57E-4BEB-BDB0-36991B50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4905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850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1   读一读</a:t>
            </a:r>
          </a:p>
        </p:txBody>
      </p:sp>
      <p:sp>
        <p:nvSpPr>
          <p:cNvPr id="5" name="风     凤">
            <a:extLst xmlns:a="http://schemas.openxmlformats.org/drawingml/2006/main">
              <a:ext uri="{FF2B5EF4-FFF2-40B4-BE49-F238E27FC236}">
                <a16:creationId xmlns:a16="http://schemas.microsoft.com/office/drawing/2014/main" id="{9887D4A8-32B5-4863-AFBB-885B099B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257300"/>
            <a:ext cx="4286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75" b="0">
                <a:solidFill>
                  <a:srgbClr val="192D3C"/>
                </a:solidFill>
                <a:latin typeface="Songti SC"/>
                <a:ea typeface="Songti SC"/>
                <a:cs typeface="Songti SC"/>
              </a:defRPr>
            </a:pPr>
            <a:r>
              <a:rPr sz="6375" b="0">
                <a:solidFill>
                  <a:srgbClr val="192D3C"/>
                </a:solidFill>
                <a:latin typeface="Songti SC"/>
                <a:ea typeface="Songti SC"/>
                <a:cs typeface="Songti SC"/>
              </a:rPr>
              <a:t>风     凤</a:t>
            </a:r>
          </a:p>
        </p:txBody>
      </p:sp>
      <p:sp>
        <p:nvSpPr>
          <p:cNvPr id="6" name="2   “凤凰”应该用哪个字？">
            <a:extLst xmlns:a="http://schemas.openxmlformats.org/drawingml/2006/main">
              <a:ext uri="{FF2B5EF4-FFF2-40B4-BE49-F238E27FC236}">
                <a16:creationId xmlns:a16="http://schemas.microsoft.com/office/drawing/2014/main" id="{125857D1-4B3C-464B-A6EC-D228DA259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2   “凤凰”应该用哪个字？</a:t>
            </a:r>
          </a:p>
        </p:txBody>
      </p:sp>
      <p:sp>
        <p:nvSpPr>
          <p:cNvPr id="7" name="风     凤">
            <a:extLst xmlns:a="http://schemas.openxmlformats.org/drawingml/2006/main">
              <a:ext uri="{FF2B5EF4-FFF2-40B4-BE49-F238E27FC236}">
                <a16:creationId xmlns:a16="http://schemas.microsoft.com/office/drawing/2014/main" id="{1ED95F2B-360D-4A6E-B79C-E4CABA40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705225"/>
            <a:ext cx="87630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>
                <a:solidFill>
                  <a:srgbClr val="946427"/>
                </a:solidFill>
                <a:latin typeface="Songti SC"/>
                <a:ea typeface="Songti SC"/>
                <a:cs typeface="Songti SC"/>
              </a:defRPr>
            </a:pPr>
            <a:r>
              <a:rPr sz="4650" b="0">
                <a:solidFill>
                  <a:srgbClr val="946427"/>
                </a:solidFill>
                <a:latin typeface="Songti SC"/>
                <a:ea typeface="Songti SC"/>
                <a:cs typeface="Songti SC"/>
              </a:rPr>
              <a:t>风     凤</a:t>
            </a:r>
          </a:p>
        </p:txBody>
      </p:sp>
      <p:sp>
        <p:nvSpPr>
          <p:cNvPr id="8" name="3   用“风”或“凤”说一个词。">
            <a:extLst xmlns:a="http://schemas.openxmlformats.org/drawingml/2006/main">
              <a:ext uri="{FF2B5EF4-FFF2-40B4-BE49-F238E27FC236}">
                <a16:creationId xmlns:a16="http://schemas.microsoft.com/office/drawing/2014/main" id="{60DF9DED-FEBD-487A-91BE-C3401FAD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10763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192D3C"/>
                </a:solidFill>
                <a:latin typeface="Heiti SC"/>
                <a:ea typeface="Heiti SC"/>
                <a:cs typeface="Heiti SC"/>
              </a:defRPr>
            </a:pPr>
            <a:r>
              <a:rPr sz="2925" b="0">
                <a:solidFill>
                  <a:srgbClr val="192D3C"/>
                </a:solidFill>
                <a:latin typeface="Heiti SC"/>
                <a:ea typeface="Heiti SC"/>
                <a:cs typeface="Heiti SC"/>
              </a:rPr>
              <a:t>3   用“风”或“凤”说一个词。</a:t>
            </a:r>
          </a:p>
        </p:txBody>
      </p:sp>
      <p:sp>
        <p:nvSpPr>
          <p:cNvPr id="9" name="把今天的发现，讲给家人听。">
            <a:extLst xmlns:a="http://schemas.openxmlformats.org/drawingml/2006/main">
              <a:ext uri="{FF2B5EF4-FFF2-40B4-BE49-F238E27FC236}">
                <a16:creationId xmlns:a16="http://schemas.microsoft.com/office/drawing/2014/main" id="{79588BC0-AECF-4C06-879E-1B107D59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24525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576873"/>
                </a:solidFill>
                <a:latin typeface="Heiti SC"/>
                <a:ea typeface="Heiti SC"/>
                <a:cs typeface="Heiti SC"/>
              </a:defRPr>
            </a:pPr>
            <a:r>
              <a:rPr sz="2175" b="0">
                <a:solidFill>
                  <a:srgbClr val="576873"/>
                </a:solidFill>
                <a:latin typeface="Heiti SC"/>
                <a:ea typeface="Heiti SC"/>
                <a:cs typeface="Heiti SC"/>
              </a:rPr>
              <a:t>把今天的发现，讲给家人听。</a:t>
            </a:r>
          </a:p>
        </p:txBody>
      </p:sp>
    </p:spTree>
    <p:extLst>
      <p:ext uri="{BB962C8B-B14F-4D97-AF65-F5344CB8AC3E}">
        <p14:creationId xmlns:p14="http://schemas.microsoft.com/office/powerpoint/2010/main" val="11570760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2026-09-22T14:04:29.6490000Z</dcterms:created>
  <dcterms:modified xsi:type="dcterms:W3CDTF">2026-09-22T14:04:29.6490000Z</dcterms:modified>
</coreProperties>
</file>