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845adad5604191" /><Relationship Type="http://schemas.openxmlformats.org/officeDocument/2006/relationships/extended-properties" Target="/docProps/app.xml" Id="Rd51309ed3b8a42c3" /><Relationship Type="http://schemas.openxmlformats.org/officeDocument/2006/relationships/officeDocument" Target="/ppt/presentation.xml" Id="R792cf8ea225440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a62e9f46e24c3c"/>
  </p:sldMasterIdLst>
  <p:notesMasterIdLst>
    <p:notesMasterId xmlns:r="http://schemas.openxmlformats.org/officeDocument/2006/relationships" r:id="R119b67e5c28f4d87"/>
  </p:notesMasterIdLst>
  <p:sldIdLst>
    <p:sldId xmlns:r="http://schemas.openxmlformats.org/officeDocument/2006/relationships" id="256" r:id="Rc2688a59e57f47a8"/>
    <p:sldId xmlns:r="http://schemas.openxmlformats.org/officeDocument/2006/relationships" id="257" r:id="R76d04246019942ff"/>
    <p:sldId xmlns:r="http://schemas.openxmlformats.org/officeDocument/2006/relationships" id="258" r:id="Rfa9b5b4affde428b"/>
    <p:sldId xmlns:r="http://schemas.openxmlformats.org/officeDocument/2006/relationships" id="259" r:id="R6ddcf8ec3373409f"/>
    <p:sldId xmlns:r="http://schemas.openxmlformats.org/officeDocument/2006/relationships" id="260" r:id="Rc8c948c58c874a25"/>
    <p:sldId xmlns:r="http://schemas.openxmlformats.org/officeDocument/2006/relationships" id="261" r:id="R0168f96f14a94661"/>
    <p:sldId xmlns:r="http://schemas.openxmlformats.org/officeDocument/2006/relationships" id="262" r:id="R44b8484d8b0a47e2"/>
    <p:sldId xmlns:r="http://schemas.openxmlformats.org/officeDocument/2006/relationships" id="263" r:id="R6001f07700cc4cb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dae0e1ad034fce" /><Relationship Type="http://schemas.openxmlformats.org/officeDocument/2006/relationships/slideMaster" Target="/ppt/slideMasters/slideMaster1.xml" Id="R6fa62e9f46e24c3c" /><Relationship Type="http://schemas.openxmlformats.org/officeDocument/2006/relationships/notesMaster" Target="/ppt/notesMasters/notesMaster1.xml" Id="R119b67e5c28f4d87" /><Relationship Type="http://schemas.openxmlformats.org/officeDocument/2006/relationships/presProps" Target="/ppt/presProps.xml" Id="Rb487ddd5adfd4914" /><Relationship Type="http://schemas.openxmlformats.org/officeDocument/2006/relationships/tableStyles" Target="/ppt/tableStyles.xml" Id="Ra8ed0115b4a6430f" /><Relationship Type="http://schemas.openxmlformats.org/officeDocument/2006/relationships/slide" Target="/ppt/slides/slide1.xml" Id="Rc2688a59e57f47a8" /><Relationship Type="http://schemas.openxmlformats.org/officeDocument/2006/relationships/slide" Target="/ppt/slides/slide2.xml" Id="R76d04246019942ff" /><Relationship Type="http://schemas.openxmlformats.org/officeDocument/2006/relationships/slide" Target="/ppt/slides/slide3.xml" Id="Rfa9b5b4affde428b" /><Relationship Type="http://schemas.openxmlformats.org/officeDocument/2006/relationships/slide" Target="/ppt/slides/slide4.xml" Id="R6ddcf8ec3373409f" /><Relationship Type="http://schemas.openxmlformats.org/officeDocument/2006/relationships/slide" Target="/ppt/slides/slide5.xml" Id="Rc8c948c58c874a25" /><Relationship Type="http://schemas.openxmlformats.org/officeDocument/2006/relationships/slide" Target="/ppt/slides/slide6.xml" Id="R0168f96f14a94661" /><Relationship Type="http://schemas.openxmlformats.org/officeDocument/2006/relationships/slide" Target="/ppt/slides/slide7.xml" Id="R44b8484d8b0a47e2" /><Relationship Type="http://schemas.openxmlformats.org/officeDocument/2006/relationships/slide" Target="/ppt/slides/slide8.xml" Id="R6001f07700cc4c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46ccb7e83f41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afa56e453044d2" /><Relationship Type="http://schemas.openxmlformats.org/officeDocument/2006/relationships/notesMaster" Target="/ppt/notesMasters/notesMaster1.xml" Id="Rf1459519978c450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7f42cf6f8b407b" /><Relationship Type="http://schemas.openxmlformats.org/officeDocument/2006/relationships/notesMaster" Target="/ppt/notesMasters/notesMaster1.xml" Id="Rdf53b10c657749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c12986bd0e41b8" /><Relationship Type="http://schemas.openxmlformats.org/officeDocument/2006/relationships/notesMaster" Target="/ppt/notesMasters/notesMaster1.xml" Id="R9e0f7a5854ac41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171ec5c0674ef9" /><Relationship Type="http://schemas.openxmlformats.org/officeDocument/2006/relationships/notesMaster" Target="/ppt/notesMasters/notesMaster1.xml" Id="Rae8e9444fcc94f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7d481f9db94492" /><Relationship Type="http://schemas.openxmlformats.org/officeDocument/2006/relationships/notesMaster" Target="/ppt/notesMasters/notesMaster1.xml" Id="R6a98dfc4586a4e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3fa0789bf64a7f" /><Relationship Type="http://schemas.openxmlformats.org/officeDocument/2006/relationships/notesMaster" Target="/ppt/notesMasters/notesMaster1.xml" Id="R3c6a011586944a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cc4e3bdaf3492a" /><Relationship Type="http://schemas.openxmlformats.org/officeDocument/2006/relationships/notesMaster" Target="/ppt/notesMasters/notesMaster1.xml" Id="Rc4c842c2d22f4b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1d928d27e94f3e" /><Relationship Type="http://schemas.openxmlformats.org/officeDocument/2006/relationships/notesMaster" Target="/ppt/notesMasters/notesMaster1.xml" Id="Rfea0109ed7cc45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1 分钟。教师指着“龙”问：你见过这个字吗？在哪里见过？允许孩子说中文、英语或用动作回答。先收集已有经验，不解释字源。本课按 6—9 岁初学者设计，年龄仅供选课参考。学习目标：读出 lóng，识别龙与龍，使用一个带龙的词或一句话。</a:t>
            </a:r>
          </a:p>
          <a:p xmlns:a="http://schemas.openxmlformats.org/drawingml/2006/main">
            <a:r>
              <a:t>字音、字义及繁体笔画参考：https://dict.variants.moe.edu.tw/dictView.jsp?educode=A04806</a:t>
            </a:r>
          </a:p>
          <a:p xmlns:a="http://schemas.openxmlformats.org/drawingml/2006/main">
            <a:r>
              <a:t>字形资料入口：https://chardb.iis.sinica.edu.tw/evolution.jsp?cid=27674</a:t>
            </a:r>
          </a:p>
          <a:p xmlns:a="http://schemas.openxmlformats.org/drawingml/2006/main">
            <a:r>
              <a:t>视频素材：用户提供《一词一世界 1-龙.mp4》。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2 分钟。播放同文件夹中的“00-龙-原版漫剧.mp4”（约 95 秒），或使用“开始上课.html”内播放器。PPT 不内嵌视频，提前打开播放器即可。首次建议连贯观看。提问：你记住了哪一种写法？不要求记住朝代或七宿名称。视频片头仍保留原系列名，课包统一使用“一字一世界”。</a:t>
            </a:r>
          </a:p>
          <a:p xmlns:a="http://schemas.openxmlformats.org/drawingml/2006/main">
            <a:r>
              <a:t>字音、字义及繁体笔画参考：https://dict.variants.moe.edu.tw/dictView.jsp?educode=A04806</a:t>
            </a:r>
          </a:p>
          <a:p xmlns:a="http://schemas.openxmlformats.org/drawingml/2006/main">
            <a:r>
              <a:t>字形资料入口：https://chardb.iis.sinica.edu.tw/evolution.jsp?cid=27674</a:t>
            </a:r>
          </a:p>
          <a:p xmlns:a="http://schemas.openxmlformats.org/drawingml/2006/main">
            <a:r>
              <a:t>视频素材：用户提供《一词一世界 1-龙.mp4》。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1 分钟。示范 lóng，读第二声，用自然升调带读。跟读“龙”“一条龙”“这是一条龙”。初学者只需说“龙”，有基础者说完整句。英文 loong 是本系列选用的名称，释义用 Chinese dragon；不宣称它是唯一正确译法。龙属于传说文化，不与恐龙混同。</a:t>
            </a:r>
          </a:p>
          <a:p xmlns:a="http://schemas.openxmlformats.org/drawingml/2006/main">
            <a:r>
              <a:t>字音、字义及繁体笔画参考：https://dict.variants.moe.edu.tw/dictView.jsp?educode=A04806</a:t>
            </a:r>
          </a:p>
          <a:p xmlns:a="http://schemas.openxmlformats.org/drawingml/2006/main">
            <a:r>
              <a:t>字形资料入口：https://chardb.iis.sinica.edu.tw/evolution.jsp?cid=27674</a:t>
            </a:r>
          </a:p>
          <a:p xmlns:a="http://schemas.openxmlformats.org/drawingml/2006/main">
            <a:r>
              <a:t>视频素材：用户提供《一词一世界 1-龙.mp4》。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2 分钟。先读两种写法，再观察哪一种笔画更少。本课认识繁简对应即可，不要求抄写繁体或背笔画数。学生活动纸第 1 页第 1 题圈出两种字形。两种写法都在使用，避免讲成“繁体已经不用了”。简体写字练习放在课后选做。</a:t>
            </a:r>
          </a:p>
          <a:p xmlns:a="http://schemas.openxmlformats.org/drawingml/2006/main">
            <a:r>
              <a:t>字音、字义及繁体笔画参考：https://dict.variants.moe.edu.tw/dictView.jsp?educode=A04806</a:t>
            </a:r>
          </a:p>
          <a:p xmlns:a="http://schemas.openxmlformats.org/drawingml/2006/main">
            <a:r>
              <a:t>字形资料入口：https://chardb.iis.sinica.edu.tw/evolution.jsp?cid=27674</a:t>
            </a:r>
          </a:p>
          <a:p xmlns:a="http://schemas.openxmlformats.org/drawingml/2006/main">
            <a:r>
              <a:t>视频素材：用户提供《一词一世界 1-龙.mp4》。</a:t>
            </a:r>
          </a:p>
          <a:p xmlns:a="http://schemas.openxmlformats.org/drawingml/2006/main">
            <a:r>
              <a:t>简体 5 画另核对景德镇市政府《景德镇年鉴 2020》首字索引五画栏：https://jdz.gov.cn/zsnj/jdznj/jdznj2020/P020251031576154343106.pdf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2 分钟。请孩子用手指出画面中的角和弯曲部分，接受有依据的不同观察。本页使用影片的艺术示意，不能作为甲骨文字帖或文物拓片。课堂可说：“故事把星空和龙联系起来，让我们产生想象；研究古文字还要看出土材料。”不要把星宿连线表述成已证实的造字经过。若被问到来源，见教师指南第 3 页。</a:t>
            </a:r>
          </a:p>
          <a:p xmlns:a="http://schemas.openxmlformats.org/drawingml/2006/main">
            <a:r>
              <a:t>字音、字义及繁体笔画参考：https://dict.variants.moe.edu.tw/dictView.jsp?educode=A04806</a:t>
            </a:r>
          </a:p>
          <a:p xmlns:a="http://schemas.openxmlformats.org/drawingml/2006/main">
            <a:r>
              <a:t>字形资料入口：https://chardb.iis.sinica.edu.tw/evolution.jsp?cid=27674</a:t>
            </a:r>
          </a:p>
          <a:p xmlns:a="http://schemas.openxmlformats.org/drawingml/2006/main">
            <a:r>
              <a:t>视频素材：用户提供《一词一世界 1-龙.mp4》。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2 分钟。老师用手势示范划船与舞动长龙，让学生选一个词并模仿动作。句型可用“我想看龙舟比赛”或“我想看舞龙”。活动纸第 1 页第 2 题答案：龙舟选 A，舞龙选 B。允许只说词语，不强求所有儿童完整读句。</a:t>
            </a:r>
          </a:p>
          <a:p xmlns:a="http://schemas.openxmlformats.org/drawingml/2006/main">
            <a:r>
              <a:t>龙舟释义参考：https://dict.concised.moe.edu.tw/dictView.jsp?ID=15662&amp;la=0&amp;powerMode=0。舞龙释义参考：https://pedia.cloud.edu.tw/Entry/Detail/?search=%E8%88%9E%E9%BE%8D&amp;title=%E8%88%9E%E9%BE%8D。本页释义为儿童用语改写。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4 分钟。使用活动纸第 2 页的大画框。前 3 分钟画草图，最后 1 分钟两人互说一句。可选天空、海边、森林等场景，儿童可以自由想象，不用画成影片中的样子。零起点可指图说一个词，较熟练者连说两句。描字栏为课后选做，不计入课堂 15 分钟。评价表达与参与，不评价绘画好坏。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1 分钟。答案：1. lóng。2. 中间的“龍”。3. 例如“我想看舞龙”“我喜欢龙舟”，能正确说出词语也算完成相应基础目标。记录三个独立结果：能读、能认、能说，分别标为独立完成／需要提示／下次再试，不用总分给孩子排名。课后交给家长陪学卡。</a:t>
            </a:r>
          </a:p>
          <a:p xmlns:a="http://schemas.openxmlformats.org/drawingml/2006/main">
            <a:r>
              <a:t>字音、字义及繁体笔画参考：https://dict.variants.moe.edu.tw/dictView.jsp?educode=A04806</a:t>
            </a:r>
          </a:p>
          <a:p xmlns:a="http://schemas.openxmlformats.org/drawingml/2006/main">
            <a:r>
              <a:t>字形资料入口：https://chardb.iis.sinica.edu.tw/evolution.jsp?cid=27674</a:t>
            </a:r>
          </a:p>
          <a:p xmlns:a="http://schemas.openxmlformats.org/drawingml/2006/main">
            <a:r>
              <a:t>视频素材：用户提供《一词一世界 1-龙.mp4》。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e6233e001949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c8ccc196484a6f" /><Relationship Type="http://schemas.openxmlformats.org/officeDocument/2006/relationships/slideLayout" Target="/ppt/slideLayouts/slideLayout1.xml" Id="R79ee019e181846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ee019e181846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bb46d859a34fb1" /><Relationship Type="http://schemas.openxmlformats.org/officeDocument/2006/relationships/image" Target="/ppt/media/image.jpeg" Id="R7dc35fd9a09a497e" /><Relationship Type="http://schemas.openxmlformats.org/officeDocument/2006/relationships/notesSlide" Target="/ppt/notesSlides/notesSlide1.xml" Id="R526dfb8529cb47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b4d34a6edc4b0f" /><Relationship Type="http://schemas.openxmlformats.org/officeDocument/2006/relationships/image" Target="/ppt/media/image2.jpeg" Id="R07aa8047bb424243" /><Relationship Type="http://schemas.openxmlformats.org/officeDocument/2006/relationships/notesSlide" Target="/ppt/notesSlides/notesSlide2.xml" Id="R5023418f6e474c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d68bd746d34df1" /><Relationship Type="http://schemas.openxmlformats.org/officeDocument/2006/relationships/notesSlide" Target="/ppt/notesSlides/notesSlide3.xml" Id="R8452e5b657e046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2bcfa947e14716" /><Relationship Type="http://schemas.openxmlformats.org/officeDocument/2006/relationships/notesSlide" Target="/ppt/notesSlides/notesSlide4.xml" Id="R160b6e9a06e043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babf93d9e74481" /><Relationship Type="http://schemas.openxmlformats.org/officeDocument/2006/relationships/image" Target="/ppt/media/image3.jpeg" Id="Rdac3127704d440d1" /><Relationship Type="http://schemas.openxmlformats.org/officeDocument/2006/relationships/notesSlide" Target="/ppt/notesSlides/notesSlide5.xml" Id="R3f0a2f67d4314c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32ece8334d46fd" /><Relationship Type="http://schemas.openxmlformats.org/officeDocument/2006/relationships/notesSlide" Target="/ppt/notesSlides/notesSlide6.xml" Id="Ra6bc92b681dd44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5d0dd2532c4aeb" /><Relationship Type="http://schemas.openxmlformats.org/officeDocument/2006/relationships/notesSlide" Target="/ppt/notesSlides/notesSlide7.xml" Id="R8484ca28f06747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f76d16e6d84e1c" /><Relationship Type="http://schemas.openxmlformats.org/officeDocument/2006/relationships/notesSlide" Target="/ppt/notesSlides/notesSlide8.xml" Id="R9d4506f88af94b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C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c35fd9a09a497e"/>
          <a:stretch xmlns:a="http://schemas.openxmlformats.org/drawingml/2006/main"/>
        </p:blipFill>
        <p:spPr>
          <a:xfrm xmlns:a="http://schemas.openxmlformats.org/drawingml/2006/main">
            <a:off x="4476750" y="1249561"/>
            <a:ext cx="7105650" cy="3996928"/>
          </a:xfrm>
          <a:prstGeom xmlns:a="http://schemas.openxmlformats.org/drawingml/2006/main" prst="rect">
            <a:avLst/>
          </a:prstGeom>
        </p:spPr>
      </p:pic>
      <p:sp>
        <p:nvSpPr>
          <p:cNvPr id="2" name="一字一世界">
            <a:extLst xmlns:a="http://schemas.openxmlformats.org/drawingml/2006/main">
              <a:ext uri="{FF2B5EF4-FFF2-40B4-BE49-F238E27FC236}">
                <a16:creationId xmlns:a16="http://schemas.microsoft.com/office/drawing/2014/main" id="{342C449F-979A-4100-9794-403EB351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4825"/>
            <a:ext cx="3810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3300" b="1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一字一世界</a:t>
            </a:r>
          </a:p>
        </p:txBody>
      </p:sp>
      <p:sp>
        <p:nvSpPr>
          <p:cNvPr id="3" name="龙">
            <a:extLst xmlns:a="http://schemas.openxmlformats.org/drawingml/2006/main">
              <a:ext uri="{FF2B5EF4-FFF2-40B4-BE49-F238E27FC236}">
                <a16:creationId xmlns:a16="http://schemas.microsoft.com/office/drawing/2014/main" id="{24486FB0-5C57-444D-B831-3A323563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28750"/>
            <a:ext cx="34766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350" b="0">
                <a:solidFill>
                  <a:srgbClr val="E9C88E"/>
                </a:solidFill>
                <a:latin typeface="Songti SC"/>
                <a:ea typeface="Songti SC"/>
                <a:cs typeface="Songti SC"/>
              </a:defRPr>
            </a:pPr>
            <a:r>
              <a:rPr sz="16350" b="0">
                <a:solidFill>
                  <a:srgbClr val="E9C88E"/>
                </a:solidFill>
                <a:latin typeface="Songti SC"/>
                <a:ea typeface="Songti SC"/>
                <a:cs typeface="Songti SC"/>
              </a:rPr>
              <a:t>龙</a:t>
            </a:r>
          </a:p>
        </p:txBody>
      </p:sp>
      <p:sp>
        <p:nvSpPr>
          <p:cNvPr id="4" name="lóng">
            <a:extLst xmlns:a="http://schemas.openxmlformats.org/drawingml/2006/main">
              <a:ext uri="{FF2B5EF4-FFF2-40B4-BE49-F238E27FC236}">
                <a16:creationId xmlns:a16="http://schemas.microsoft.com/office/drawing/2014/main" id="{8F34946A-CC91-4DD9-BCDE-2BD120D20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95750"/>
            <a:ext cx="285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3600" b="0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lóng</a:t>
            </a:r>
          </a:p>
        </p:txBody>
      </p:sp>
      <p:sp>
        <p:nvSpPr>
          <p:cNvPr id="5" name="一个汉字的故事">
            <a:extLst xmlns:a="http://schemas.openxmlformats.org/drawingml/2006/main">
              <a:ext uri="{FF2B5EF4-FFF2-40B4-BE49-F238E27FC236}">
                <a16:creationId xmlns:a16="http://schemas.microsoft.com/office/drawing/2014/main" id="{64FE374A-4604-4825-9855-5678D57F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24450"/>
            <a:ext cx="352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2400" b="0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一个汉字的故事</a:t>
            </a:r>
          </a:p>
        </p:txBody>
      </p:sp>
      <p:sp>
        <p:nvSpPr>
          <p:cNvPr id="6" name="第 001 课   蓝院长出品">
            <a:extLst xmlns:a="http://schemas.openxmlformats.org/drawingml/2006/main">
              <a:ext uri="{FF2B5EF4-FFF2-40B4-BE49-F238E27FC236}">
                <a16:creationId xmlns:a16="http://schemas.microsoft.com/office/drawing/2014/main" id="{7F84F55E-9A7C-49CC-8FA4-A36C3F54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91250"/>
            <a:ext cx="352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ACCB7"/>
                </a:solidFill>
                <a:latin typeface="Heiti SC"/>
                <a:ea typeface="Heiti SC"/>
                <a:cs typeface="Heiti SC"/>
              </a:defRPr>
            </a:pPr>
            <a:r>
              <a:rPr sz="1575" b="0">
                <a:solidFill>
                  <a:srgbClr val="DACCB7"/>
                </a:solidFill>
                <a:latin typeface="Heiti SC"/>
                <a:ea typeface="Heiti SC"/>
                <a:cs typeface="Heiti SC"/>
              </a:rPr>
              <a:t>第 001 课   蓝院长出品</a:t>
            </a:r>
          </a:p>
        </p:txBody>
      </p:sp>
    </p:spTree>
    <p:extLst>
      <p:ext uri="{BB962C8B-B14F-4D97-AF65-F5344CB8AC3E}">
        <p14:creationId xmlns:p14="http://schemas.microsoft.com/office/powerpoint/2010/main" val="1418716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故事里的龙">
            <a:extLst xmlns:a="http://schemas.openxmlformats.org/drawingml/2006/main">
              <a:ext uri="{FF2B5EF4-FFF2-40B4-BE49-F238E27FC236}">
                <a16:creationId xmlns:a16="http://schemas.microsoft.com/office/drawing/2014/main" id="{B05E2123-AC99-47FC-AC46-A7EA9CDC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故事里的龙</a:t>
            </a:r>
          </a:p>
        </p:txBody>
      </p:sp>
      <p:sp>
        <p:nvSpPr>
          <p:cNvPr id="2" name="一字一世界  /  蓝院长出品">
            <a:extLst xmlns:a="http://schemas.openxmlformats.org/drawingml/2006/main">
              <a:ext uri="{FF2B5EF4-FFF2-40B4-BE49-F238E27FC236}">
                <a16:creationId xmlns:a16="http://schemas.microsoft.com/office/drawing/2014/main" id="{79E46BE5-80F3-4D44-A703-EF1CD2D7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蓝院长出品</a:t>
            </a:r>
          </a:p>
        </p:txBody>
      </p:sp>
      <p:sp>
        <p:nvSpPr>
          <p:cNvPr id="3" name="02">
            <a:extLst xmlns:a="http://schemas.openxmlformats.org/drawingml/2006/main">
              <a:ext uri="{FF2B5EF4-FFF2-40B4-BE49-F238E27FC236}">
                <a16:creationId xmlns:a16="http://schemas.microsoft.com/office/drawing/2014/main" id="{74CD16EC-FF8F-42E7-BD11-F98461C78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02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aa8047bb424243"/>
          <a:srcRect xmlns:a="http://schemas.openxmlformats.org/drawingml/2006/main" l="0" t="36" r="0" b="3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47800"/>
            <a:ext cx="7286625" cy="4095750"/>
          </a:xfrm>
          <a:prstGeom xmlns:a="http://schemas.openxmlformats.org/drawingml/2006/main" prst="rect">
            <a:avLst/>
          </a:prstGeom>
        </p:spPr>
      </p:pic>
      <p:sp>
        <p:nvSpPr>
          <p:cNvPr id="5" name="观看任务">
            <a:extLst xmlns:a="http://schemas.openxmlformats.org/drawingml/2006/main">
              <a:ext uri="{FF2B5EF4-FFF2-40B4-BE49-F238E27FC236}">
                <a16:creationId xmlns:a16="http://schemas.microsoft.com/office/drawing/2014/main" id="{F9CF44FE-287A-4A60-8EE6-2AF433178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676400"/>
            <a:ext cx="323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观看任务</a:t>
            </a:r>
          </a:p>
        </p:txBody>
      </p:sp>
      <p:sp>
        <p:nvSpPr>
          <p:cNvPr id="6" name="你发现了哪些&#10;不同的写法？">
            <a:extLst xmlns:a="http://schemas.openxmlformats.org/drawingml/2006/main">
              <a:ext uri="{FF2B5EF4-FFF2-40B4-BE49-F238E27FC236}">
                <a16:creationId xmlns:a16="http://schemas.microsoft.com/office/drawing/2014/main" id="{DFB8FFE7-C1B0-45B7-80D5-158388FD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486025"/>
            <a:ext cx="323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你发现了哪些</a:t>
            </a:r>
          </a:p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不同的写法？</a:t>
            </a:r>
          </a:p>
        </p:txBody>
      </p:sp>
      <p:sp>
        <p:nvSpPr>
          <p:cNvPr id="7" name="记住一个发现，&#10;看完后告诉大家。">
            <a:extLst xmlns:a="http://schemas.openxmlformats.org/drawingml/2006/main">
              <a:ext uri="{FF2B5EF4-FFF2-40B4-BE49-F238E27FC236}">
                <a16:creationId xmlns:a16="http://schemas.microsoft.com/office/drawing/2014/main" id="{BD9A48A4-2AC4-470B-AF35-053A771E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333875"/>
            <a:ext cx="3238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1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记住一个发现，</a:t>
            </a:r>
          </a:p>
          <a:p xmlns:a="http://schemas.openxmlformats.org/drawingml/2006/main">
            <a:pPr algn="l">
              <a:defRPr sz="21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1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看完后告诉大家。</a:t>
            </a:r>
          </a:p>
        </p:txBody>
      </p:sp>
    </p:spTree>
    <p:extLst>
      <p:ext uri="{BB962C8B-B14F-4D97-AF65-F5344CB8AC3E}">
        <p14:creationId xmlns:p14="http://schemas.microsoft.com/office/powerpoint/2010/main" val="3691243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今天认识的字">
            <a:extLst xmlns:a="http://schemas.openxmlformats.org/drawingml/2006/main">
              <a:ext uri="{FF2B5EF4-FFF2-40B4-BE49-F238E27FC236}">
                <a16:creationId xmlns:a16="http://schemas.microsoft.com/office/drawing/2014/main" id="{F96D5F04-3B47-45A0-9CEF-9C3DCB53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今天认识的字</a:t>
            </a:r>
          </a:p>
        </p:txBody>
      </p:sp>
      <p:sp>
        <p:nvSpPr>
          <p:cNvPr id="2" name="一字一世界  /  蓝院长出品">
            <a:extLst xmlns:a="http://schemas.openxmlformats.org/drawingml/2006/main">
              <a:ext uri="{FF2B5EF4-FFF2-40B4-BE49-F238E27FC236}">
                <a16:creationId xmlns:a16="http://schemas.microsoft.com/office/drawing/2014/main" id="{1BE4B96A-2BA8-4DCF-BEE1-6DF9EF39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蓝院长出品</a:t>
            </a:r>
          </a:p>
        </p:txBody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EF054323-A8D6-4B13-B423-46ED20B0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03</a:t>
            </a:r>
          </a:p>
        </p:txBody>
      </p:sp>
      <p:sp>
        <p:nvSpPr>
          <p:cNvPr id="4" name="龙">
            <a:extLst xmlns:a="http://schemas.openxmlformats.org/drawingml/2006/main">
              <a:ext uri="{FF2B5EF4-FFF2-40B4-BE49-F238E27FC236}">
                <a16:creationId xmlns:a16="http://schemas.microsoft.com/office/drawing/2014/main" id="{2CDC8077-A804-476E-A94F-C0E9C8F12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47800"/>
            <a:ext cx="59055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0" b="0">
                <a:solidFill>
                  <a:srgbClr val="192D3C"/>
                </a:solidFill>
                <a:latin typeface="Songti SC"/>
                <a:ea typeface="Songti SC"/>
                <a:cs typeface="Songti SC"/>
              </a:defRPr>
            </a:pPr>
            <a:r>
              <a:rPr sz="22500" b="0">
                <a:solidFill>
                  <a:srgbClr val="192D3C"/>
                </a:solidFill>
                <a:latin typeface="Songti SC"/>
                <a:ea typeface="Songti SC"/>
                <a:cs typeface="Songti SC"/>
              </a:rPr>
              <a:t>龙</a:t>
            </a:r>
          </a:p>
        </p:txBody>
      </p:sp>
      <p:sp>
        <p:nvSpPr>
          <p:cNvPr id="5" name="lóng">
            <a:extLst xmlns:a="http://schemas.openxmlformats.org/drawingml/2006/main">
              <a:ext uri="{FF2B5EF4-FFF2-40B4-BE49-F238E27FC236}">
                <a16:creationId xmlns:a16="http://schemas.microsoft.com/office/drawing/2014/main" id="{9203FDA4-5540-4EE8-B54E-4207D1C57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1714500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57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lóng</a:t>
            </a:r>
          </a:p>
        </p:txBody>
      </p:sp>
      <p:sp>
        <p:nvSpPr>
          <p:cNvPr id="6" name="第二声">
            <a:extLst xmlns:a="http://schemas.openxmlformats.org/drawingml/2006/main">
              <a:ext uri="{FF2B5EF4-FFF2-40B4-BE49-F238E27FC236}">
                <a16:creationId xmlns:a16="http://schemas.microsoft.com/office/drawing/2014/main" id="{70023DE2-2E2E-4C5E-813C-8C613DF8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724150"/>
            <a:ext cx="361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第二声</a:t>
            </a:r>
          </a:p>
        </p:txBody>
      </p:sp>
      <p:sp>
        <p:nvSpPr>
          <p:cNvPr id="7" name="传说中的动物">
            <a:extLst xmlns:a="http://schemas.openxmlformats.org/drawingml/2006/main">
              <a:ext uri="{FF2B5EF4-FFF2-40B4-BE49-F238E27FC236}">
                <a16:creationId xmlns:a16="http://schemas.microsoft.com/office/drawing/2014/main" id="{506D3063-EA6B-4222-9DC0-A2B191AE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838575"/>
            <a:ext cx="3905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传说中的动物</a:t>
            </a:r>
          </a:p>
        </p:txBody>
      </p:sp>
      <p:sp>
        <p:nvSpPr>
          <p:cNvPr id="8" name="loong · Chinese dragon">
            <a:extLst xmlns:a="http://schemas.openxmlformats.org/drawingml/2006/main">
              <a:ext uri="{FF2B5EF4-FFF2-40B4-BE49-F238E27FC236}">
                <a16:creationId xmlns:a16="http://schemas.microsoft.com/office/drawing/2014/main" id="{2A2CA65B-D5FA-46A0-8836-B7FCCCDE4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4572000"/>
            <a:ext cx="4048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1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loong · Chinese dragon</a:t>
            </a:r>
          </a:p>
        </p:txBody>
      </p:sp>
      <p:sp>
        <p:nvSpPr>
          <p:cNvPr id="9" name="我会说：这是一条龙。">
            <a:extLst xmlns:a="http://schemas.openxmlformats.org/drawingml/2006/main">
              <a:ext uri="{FF2B5EF4-FFF2-40B4-BE49-F238E27FC236}">
                <a16:creationId xmlns:a16="http://schemas.microsoft.com/office/drawing/2014/main" id="{F5A2B43A-40B6-4165-AE2A-496F5E7B3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562600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0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我会说：这是一条龙。</a:t>
            </a:r>
          </a:p>
        </p:txBody>
      </p:sp>
    </p:spTree>
    <p:extLst>
      <p:ext uri="{BB962C8B-B14F-4D97-AF65-F5344CB8AC3E}">
        <p14:creationId xmlns:p14="http://schemas.microsoft.com/office/powerpoint/2010/main" val="12756471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同一个字，两种写法">
            <a:extLst xmlns:a="http://schemas.openxmlformats.org/drawingml/2006/main">
              <a:ext uri="{FF2B5EF4-FFF2-40B4-BE49-F238E27FC236}">
                <a16:creationId xmlns:a16="http://schemas.microsoft.com/office/drawing/2014/main" id="{E3875D2A-2177-4FA6-92EA-164AAF22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同一个字，两种写法</a:t>
            </a:r>
          </a:p>
        </p:txBody>
      </p:sp>
      <p:sp>
        <p:nvSpPr>
          <p:cNvPr id="2" name="一字一世界  /  蓝院长出品">
            <a:extLst xmlns:a="http://schemas.openxmlformats.org/drawingml/2006/main">
              <a:ext uri="{FF2B5EF4-FFF2-40B4-BE49-F238E27FC236}">
                <a16:creationId xmlns:a16="http://schemas.microsoft.com/office/drawing/2014/main" id="{626303CB-0EAA-4807-8C9E-CCF11AA2A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蓝院长出品</a:t>
            </a:r>
          </a:p>
        </p:txBody>
      </p:sp>
      <p:sp>
        <p:nvSpPr>
          <p:cNvPr id="3" name="04">
            <a:extLst xmlns:a="http://schemas.openxmlformats.org/drawingml/2006/main">
              <a:ext uri="{FF2B5EF4-FFF2-40B4-BE49-F238E27FC236}">
                <a16:creationId xmlns:a16="http://schemas.microsoft.com/office/drawing/2014/main" id="{3C0CAF9B-0597-445F-BAE1-1BF999460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04</a:t>
            </a:r>
          </a:p>
        </p:txBody>
      </p:sp>
      <p:sp>
        <p:nvSpPr>
          <p:cNvPr id="4" name="龍">
            <a:extLst xmlns:a="http://schemas.openxmlformats.org/drawingml/2006/main">
              <a:ext uri="{FF2B5EF4-FFF2-40B4-BE49-F238E27FC236}">
                <a16:creationId xmlns:a16="http://schemas.microsoft.com/office/drawing/2014/main" id="{8E87616A-5C02-4465-9DF1-11C686229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14475"/>
            <a:ext cx="4819650" cy="30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525" b="0">
                <a:solidFill>
                  <a:srgbClr val="192D3C"/>
                </a:solidFill>
                <a:latin typeface="Songti SC"/>
                <a:ea typeface="Songti SC"/>
                <a:cs typeface="Songti SC"/>
              </a:defRPr>
            </a:pPr>
            <a:r>
              <a:rPr sz="18525" b="0">
                <a:solidFill>
                  <a:srgbClr val="192D3C"/>
                </a:solidFill>
                <a:latin typeface="Songti SC"/>
                <a:ea typeface="Songti SC"/>
                <a:cs typeface="Songti SC"/>
              </a:rPr>
              <a:t>龍</a:t>
            </a:r>
          </a:p>
        </p:txBody>
      </p:sp>
      <p:sp>
        <p:nvSpPr>
          <p:cNvPr id="5" name="龙">
            <a:extLst xmlns:a="http://schemas.openxmlformats.org/drawingml/2006/main">
              <a:ext uri="{FF2B5EF4-FFF2-40B4-BE49-F238E27FC236}">
                <a16:creationId xmlns:a16="http://schemas.microsoft.com/office/drawing/2014/main" id="{B96D1B24-6F0F-4CA1-B30E-5FBC8F4C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514475"/>
            <a:ext cx="4819650" cy="30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525" b="0">
                <a:solidFill>
                  <a:srgbClr val="9C6B2F"/>
                </a:solidFill>
                <a:latin typeface="Songti SC"/>
                <a:ea typeface="Songti SC"/>
                <a:cs typeface="Songti SC"/>
              </a:defRPr>
            </a:pPr>
            <a:r>
              <a:rPr sz="18525" b="0">
                <a:solidFill>
                  <a:srgbClr val="9C6B2F"/>
                </a:solidFill>
                <a:latin typeface="Songti SC"/>
                <a:ea typeface="Songti SC"/>
                <a:cs typeface="Songti SC"/>
              </a:rPr>
              <a:t>龙</a:t>
            </a:r>
          </a:p>
        </p:txBody>
      </p:sp>
      <p:sp>
        <p:nvSpPr>
          <p:cNvPr id="6" name="繁体字  16 画">
            <a:extLst xmlns:a="http://schemas.openxmlformats.org/drawingml/2006/main">
              <a:ext uri="{FF2B5EF4-FFF2-40B4-BE49-F238E27FC236}">
                <a16:creationId xmlns:a16="http://schemas.microsoft.com/office/drawing/2014/main" id="{FF6D7241-1663-4C78-9944-C9B8CF8E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19625"/>
            <a:ext cx="4552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7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繁体字  16 画</a:t>
            </a:r>
          </a:p>
        </p:txBody>
      </p:sp>
      <p:sp>
        <p:nvSpPr>
          <p:cNvPr id="7" name="简体字  5 画">
            <a:extLst xmlns:a="http://schemas.openxmlformats.org/drawingml/2006/main">
              <a:ext uri="{FF2B5EF4-FFF2-40B4-BE49-F238E27FC236}">
                <a16:creationId xmlns:a16="http://schemas.microsoft.com/office/drawing/2014/main" id="{166A653F-7A84-4453-BAE6-76ED13C1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619625"/>
            <a:ext cx="45529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7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27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简体字  5 画</a:t>
            </a:r>
          </a:p>
        </p:txBody>
      </p:sp>
      <p:sp>
        <p:nvSpPr>
          <p:cNvPr id="8" name="它们都读 lóng。你在哪里见过它们？">
            <a:extLst xmlns:a="http://schemas.openxmlformats.org/drawingml/2006/main">
              <a:ext uri="{FF2B5EF4-FFF2-40B4-BE49-F238E27FC236}">
                <a16:creationId xmlns:a16="http://schemas.microsoft.com/office/drawing/2014/main" id="{417890AA-2291-4B6F-8A63-E615A6A34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10225"/>
            <a:ext cx="10763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7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它们都读 lóng。你在哪里见过它们？</a:t>
            </a:r>
          </a:p>
        </p:txBody>
      </p:sp>
    </p:spTree>
    <p:extLst>
      <p:ext uri="{BB962C8B-B14F-4D97-AF65-F5344CB8AC3E}">
        <p14:creationId xmlns:p14="http://schemas.microsoft.com/office/powerpoint/2010/main" val="20578064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画面里的古文字">
            <a:extLst xmlns:a="http://schemas.openxmlformats.org/drawingml/2006/main">
              <a:ext uri="{FF2B5EF4-FFF2-40B4-BE49-F238E27FC236}">
                <a16:creationId xmlns:a16="http://schemas.microsoft.com/office/drawing/2014/main" id="{AC0ECDE1-AFD1-4275-A245-5C800DCC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画面里的古文字</a:t>
            </a:r>
          </a:p>
        </p:txBody>
      </p:sp>
      <p:sp>
        <p:nvSpPr>
          <p:cNvPr id="2" name="一字一世界  /  蓝院长出品">
            <a:extLst xmlns:a="http://schemas.openxmlformats.org/drawingml/2006/main">
              <a:ext uri="{FF2B5EF4-FFF2-40B4-BE49-F238E27FC236}">
                <a16:creationId xmlns:a16="http://schemas.microsoft.com/office/drawing/2014/main" id="{BF73CE9B-BBE1-4865-AE16-EFD8DA3E2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蓝院长出品</a:t>
            </a:r>
          </a:p>
        </p:txBody>
      </p:sp>
      <p:sp>
        <p:nvSpPr>
          <p:cNvPr id="3" name="05">
            <a:extLst xmlns:a="http://schemas.openxmlformats.org/drawingml/2006/main">
              <a:ext uri="{FF2B5EF4-FFF2-40B4-BE49-F238E27FC236}">
                <a16:creationId xmlns:a16="http://schemas.microsoft.com/office/drawing/2014/main" id="{A1FFA40E-060A-426E-8044-45AC7F041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05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c3127704d440d1"/>
          <a:srcRect xmlns:a="http://schemas.openxmlformats.org/drawingml/2006/main" l="28" t="0" r="2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95425"/>
            <a:ext cx="7429500" cy="4181475"/>
          </a:xfrm>
          <a:prstGeom xmlns:a="http://schemas.openxmlformats.org/drawingml/2006/main" prst="rect">
            <a:avLst/>
          </a:prstGeom>
        </p:spPr>
      </p:pic>
      <p:sp>
        <p:nvSpPr>
          <p:cNvPr id="5" name="观察小问题">
            <a:extLst xmlns:a="http://schemas.openxmlformats.org/drawingml/2006/main">
              <a:ext uri="{FF2B5EF4-FFF2-40B4-BE49-F238E27FC236}">
                <a16:creationId xmlns:a16="http://schemas.microsoft.com/office/drawing/2014/main" id="{0FB0D20A-E247-48E5-84F3-F8ECB20C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1685925"/>
            <a:ext cx="304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观察小问题</a:t>
            </a:r>
          </a:p>
        </p:txBody>
      </p:sp>
      <p:sp>
        <p:nvSpPr>
          <p:cNvPr id="6" name="哪里像角？">
            <a:extLst xmlns:a="http://schemas.openxmlformats.org/drawingml/2006/main">
              <a:ext uri="{FF2B5EF4-FFF2-40B4-BE49-F238E27FC236}">
                <a16:creationId xmlns:a16="http://schemas.microsoft.com/office/drawing/2014/main" id="{10064086-99E8-4F5B-B620-DF62CF2F7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609850"/>
            <a:ext cx="304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哪里像角？</a:t>
            </a:r>
          </a:p>
        </p:txBody>
      </p:sp>
      <p:sp>
        <p:nvSpPr>
          <p:cNvPr id="7" name="哪里像弯曲&#10;的身体？">
            <a:extLst xmlns:a="http://schemas.openxmlformats.org/drawingml/2006/main">
              <a:ext uri="{FF2B5EF4-FFF2-40B4-BE49-F238E27FC236}">
                <a16:creationId xmlns:a16="http://schemas.microsoft.com/office/drawing/2014/main" id="{6AD5FF93-7FCD-4C50-B56E-B052D2163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533775"/>
            <a:ext cx="30480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哪里像弯曲</a:t>
            </a:r>
          </a:p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的身体？</a:t>
            </a:r>
          </a:p>
        </p:txBody>
      </p:sp>
      <p:sp>
        <p:nvSpPr>
          <p:cNvPr id="8" name="影片画面为艺术示意。古文字有不同写法。">
            <a:extLst xmlns:a="http://schemas.openxmlformats.org/drawingml/2006/main">
              <a:ext uri="{FF2B5EF4-FFF2-40B4-BE49-F238E27FC236}">
                <a16:creationId xmlns:a16="http://schemas.microsoft.com/office/drawing/2014/main" id="{611D33B8-B116-446D-B17B-65776F86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87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影片画面为艺术示意。古文字有不同写法。</a:t>
            </a:r>
          </a:p>
        </p:txBody>
      </p:sp>
    </p:spTree>
    <p:extLst>
      <p:ext uri="{BB962C8B-B14F-4D97-AF65-F5344CB8AC3E}">
        <p14:creationId xmlns:p14="http://schemas.microsoft.com/office/powerpoint/2010/main" val="4799353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生活里的龙">
            <a:extLst xmlns:a="http://schemas.openxmlformats.org/drawingml/2006/main">
              <a:ext uri="{FF2B5EF4-FFF2-40B4-BE49-F238E27FC236}">
                <a16:creationId xmlns:a16="http://schemas.microsoft.com/office/drawing/2014/main" id="{41A11616-8DC7-45AF-BC14-26611F45D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生活里的龙</a:t>
            </a:r>
          </a:p>
        </p:txBody>
      </p:sp>
      <p:sp>
        <p:nvSpPr>
          <p:cNvPr id="2" name="一字一世界  /  蓝院长出品">
            <a:extLst xmlns:a="http://schemas.openxmlformats.org/drawingml/2006/main">
              <a:ext uri="{FF2B5EF4-FFF2-40B4-BE49-F238E27FC236}">
                <a16:creationId xmlns:a16="http://schemas.microsoft.com/office/drawing/2014/main" id="{BEEB7B9E-BD62-4B28-95F6-403885863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蓝院长出品</a:t>
            </a:r>
          </a:p>
        </p:txBody>
      </p:sp>
      <p:sp>
        <p:nvSpPr>
          <p:cNvPr id="3" name="06">
            <a:extLst xmlns:a="http://schemas.openxmlformats.org/drawingml/2006/main">
              <a:ext uri="{FF2B5EF4-FFF2-40B4-BE49-F238E27FC236}">
                <a16:creationId xmlns:a16="http://schemas.microsoft.com/office/drawing/2014/main" id="{3507EA12-5B2E-4ACF-95B0-BA8C73E4A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06</a:t>
            </a:r>
          </a:p>
        </p:txBody>
      </p:sp>
      <p:sp>
        <p:nvSpPr>
          <p:cNvPr id="4" name="龙舟">
            <a:extLst xmlns:a="http://schemas.openxmlformats.org/drawingml/2006/main">
              <a:ext uri="{FF2B5EF4-FFF2-40B4-BE49-F238E27FC236}">
                <a16:creationId xmlns:a16="http://schemas.microsoft.com/office/drawing/2014/main" id="{47CCF9DF-5E4D-4F09-AF66-7A92C045D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71650"/>
            <a:ext cx="4953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15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615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龙舟</a:t>
            </a:r>
          </a:p>
        </p:txBody>
      </p:sp>
      <p:sp>
        <p:nvSpPr>
          <p:cNvPr id="5" name="lóng zhōu">
            <a:extLst xmlns:a="http://schemas.openxmlformats.org/drawingml/2006/main">
              <a:ext uri="{FF2B5EF4-FFF2-40B4-BE49-F238E27FC236}">
                <a16:creationId xmlns:a16="http://schemas.microsoft.com/office/drawing/2014/main" id="{8420DCA4-B471-4488-B66B-FDB04FBB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575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lóng zhōu</a:t>
            </a:r>
          </a:p>
        </p:txBody>
      </p:sp>
      <p:sp>
        <p:nvSpPr>
          <p:cNvPr id="6" name="常装饰有龙头的船">
            <a:extLst xmlns:a="http://schemas.openxmlformats.org/drawingml/2006/main">
              <a:ext uri="{FF2B5EF4-FFF2-40B4-BE49-F238E27FC236}">
                <a16:creationId xmlns:a16="http://schemas.microsoft.com/office/drawing/2014/main" id="{F97995E3-940E-4C2F-BF7C-1E267A3F1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14775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32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常装饰有龙头的船</a:t>
            </a:r>
          </a:p>
        </p:txBody>
      </p:sp>
      <p:sp>
        <p:nvSpPr>
          <p:cNvPr id="7" name="舞龙">
            <a:extLst xmlns:a="http://schemas.openxmlformats.org/drawingml/2006/main">
              <a:ext uri="{FF2B5EF4-FFF2-40B4-BE49-F238E27FC236}">
                <a16:creationId xmlns:a16="http://schemas.microsoft.com/office/drawing/2014/main" id="{6494C3D8-C623-4F02-8025-C200F7121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71650"/>
            <a:ext cx="4953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15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615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舞龙</a:t>
            </a:r>
          </a:p>
        </p:txBody>
      </p:sp>
      <p:sp>
        <p:nvSpPr>
          <p:cNvPr id="8" name="wǔ lóng">
            <a:extLst xmlns:a="http://schemas.openxmlformats.org/drawingml/2006/main">
              <a:ext uri="{FF2B5EF4-FFF2-40B4-BE49-F238E27FC236}">
                <a16:creationId xmlns:a16="http://schemas.microsoft.com/office/drawing/2014/main" id="{CA0A0DCC-D1D3-4D94-8CCD-81AD83EB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575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wǔ lóng</a:t>
            </a:r>
          </a:p>
        </p:txBody>
      </p:sp>
      <p:sp>
        <p:nvSpPr>
          <p:cNvPr id="9" name="人们舞动龙形道具">
            <a:extLst xmlns:a="http://schemas.openxmlformats.org/drawingml/2006/main">
              <a:ext uri="{FF2B5EF4-FFF2-40B4-BE49-F238E27FC236}">
                <a16:creationId xmlns:a16="http://schemas.microsoft.com/office/drawing/2014/main" id="{A345A116-6223-4611-B712-E3C8D473D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914775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32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人们舞动龙形道具</a:t>
            </a:r>
          </a:p>
        </p:txBody>
      </p:sp>
      <p:sp>
        <p:nvSpPr>
          <p:cNvPr id="10" name="我会说：我想看________。">
            <a:extLst xmlns:a="http://schemas.openxmlformats.org/drawingml/2006/main">
              <a:ext uri="{FF2B5EF4-FFF2-40B4-BE49-F238E27FC236}">
                <a16:creationId xmlns:a16="http://schemas.microsoft.com/office/drawing/2014/main" id="{1D159B2D-4202-46CE-8F6B-639CB8647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00675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1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我会说：我想看________。</a:t>
            </a:r>
          </a:p>
        </p:txBody>
      </p:sp>
    </p:spTree>
    <p:extLst>
      <p:ext uri="{BB962C8B-B14F-4D97-AF65-F5344CB8AC3E}">
        <p14:creationId xmlns:p14="http://schemas.microsoft.com/office/powerpoint/2010/main" val="7235503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我想象中的龙">
            <a:extLst xmlns:a="http://schemas.openxmlformats.org/drawingml/2006/main">
              <a:ext uri="{FF2B5EF4-FFF2-40B4-BE49-F238E27FC236}">
                <a16:creationId xmlns:a16="http://schemas.microsoft.com/office/drawing/2014/main" id="{D5F3A6D7-D5BB-42CD-A3D1-C28BB2BE9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我想象中的龙</a:t>
            </a:r>
          </a:p>
        </p:txBody>
      </p:sp>
      <p:sp>
        <p:nvSpPr>
          <p:cNvPr id="2" name="一字一世界  /  蓝院长出品">
            <a:extLst xmlns:a="http://schemas.openxmlformats.org/drawingml/2006/main">
              <a:ext uri="{FF2B5EF4-FFF2-40B4-BE49-F238E27FC236}">
                <a16:creationId xmlns:a16="http://schemas.microsoft.com/office/drawing/2014/main" id="{F49EBEA8-E395-45D0-9370-E66314AE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蓝院长出品</a:t>
            </a:r>
          </a:p>
        </p:txBody>
      </p:sp>
      <p:sp>
        <p:nvSpPr>
          <p:cNvPr id="3" name="07">
            <a:extLst xmlns:a="http://schemas.openxmlformats.org/drawingml/2006/main">
              <a:ext uri="{FF2B5EF4-FFF2-40B4-BE49-F238E27FC236}">
                <a16:creationId xmlns:a16="http://schemas.microsoft.com/office/drawing/2014/main" id="{DAE737E1-420E-4110-8E5C-AE58DD270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07</a:t>
            </a:r>
          </a:p>
        </p:txBody>
      </p:sp>
      <p:sp>
        <p:nvSpPr>
          <p:cNvPr id="4" name="我的龙住在________。">
            <a:extLst xmlns:a="http://schemas.openxmlformats.org/drawingml/2006/main">
              <a:ext uri="{FF2B5EF4-FFF2-40B4-BE49-F238E27FC236}">
                <a16:creationId xmlns:a16="http://schemas.microsoft.com/office/drawing/2014/main" id="{55F31449-9C83-47DA-8494-0FED4966D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914525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9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我的龙住在________。</a:t>
            </a:r>
          </a:p>
        </p:txBody>
      </p:sp>
      <p:sp>
        <p:nvSpPr>
          <p:cNvPr id="5" name="它会________。">
            <a:extLst xmlns:a="http://schemas.openxmlformats.org/drawingml/2006/main">
              <a:ext uri="{FF2B5EF4-FFF2-40B4-BE49-F238E27FC236}">
                <a16:creationId xmlns:a16="http://schemas.microsoft.com/office/drawing/2014/main" id="{F8108F46-6896-4948-AF52-29EB18C5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086100"/>
            <a:ext cx="10477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9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它会________。</a:t>
            </a:r>
          </a:p>
        </p:txBody>
      </p:sp>
      <p:sp>
        <p:nvSpPr>
          <p:cNvPr id="6" name="它最特别的地方是________。">
            <a:extLst xmlns:a="http://schemas.openxmlformats.org/drawingml/2006/main">
              <a:ext uri="{FF2B5EF4-FFF2-40B4-BE49-F238E27FC236}">
                <a16:creationId xmlns:a16="http://schemas.microsoft.com/office/drawing/2014/main" id="{EEE44386-2571-4257-9068-B279B0CB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257675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4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它最特别的地方是________。</a:t>
            </a:r>
          </a:p>
        </p:txBody>
      </p:sp>
      <p:sp>
        <p:nvSpPr>
          <p:cNvPr id="7" name="在活动纸上画一画，再讲给同伴听。">
            <a:extLst xmlns:a="http://schemas.openxmlformats.org/drawingml/2006/main">
              <a:ext uri="{FF2B5EF4-FFF2-40B4-BE49-F238E27FC236}">
                <a16:creationId xmlns:a16="http://schemas.microsoft.com/office/drawing/2014/main" id="{AB2DFCE2-0BE4-4FBF-B430-D6A8A94B7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53075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24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在活动纸上画一画，再讲给同伴听。</a:t>
            </a:r>
          </a:p>
        </p:txBody>
      </p:sp>
    </p:spTree>
    <p:extLst>
      <p:ext uri="{BB962C8B-B14F-4D97-AF65-F5344CB8AC3E}">
        <p14:creationId xmlns:p14="http://schemas.microsoft.com/office/powerpoint/2010/main" val="7539861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今天的小挑战">
            <a:extLst xmlns:a="http://schemas.openxmlformats.org/drawingml/2006/main">
              <a:ext uri="{FF2B5EF4-FFF2-40B4-BE49-F238E27FC236}">
                <a16:creationId xmlns:a16="http://schemas.microsoft.com/office/drawing/2014/main" id="{838A292E-0C74-454D-B17C-D2ABF091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今天的小挑战</a:t>
            </a:r>
          </a:p>
        </p:txBody>
      </p:sp>
      <p:sp>
        <p:nvSpPr>
          <p:cNvPr id="2" name="一字一世界  /  蓝院长出品">
            <a:extLst xmlns:a="http://schemas.openxmlformats.org/drawingml/2006/main">
              <a:ext uri="{FF2B5EF4-FFF2-40B4-BE49-F238E27FC236}">
                <a16:creationId xmlns:a16="http://schemas.microsoft.com/office/drawing/2014/main" id="{782233CC-F4D8-4634-B47C-1E34E5C51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蓝院长出品</a:t>
            </a:r>
          </a:p>
        </p:txBody>
      </p:sp>
      <p:sp>
        <p:nvSpPr>
          <p:cNvPr id="3" name="08">
            <a:extLst xmlns:a="http://schemas.openxmlformats.org/drawingml/2006/main">
              <a:ext uri="{FF2B5EF4-FFF2-40B4-BE49-F238E27FC236}">
                <a16:creationId xmlns:a16="http://schemas.microsoft.com/office/drawing/2014/main" id="{0BA69E86-5D94-4C5C-80B8-85781B76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C6B2F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C6B2F"/>
                </a:solidFill>
                <a:latin typeface="Heiti SC"/>
                <a:ea typeface="Heiti SC"/>
                <a:cs typeface="Heiti SC"/>
              </a:rPr>
              <a:t>08</a:t>
            </a:r>
          </a:p>
        </p:txBody>
      </p:sp>
      <p:sp>
        <p:nvSpPr>
          <p:cNvPr id="4" name="01   读出这个字">
            <a:extLst xmlns:a="http://schemas.openxmlformats.org/drawingml/2006/main">
              <a:ext uri="{FF2B5EF4-FFF2-40B4-BE49-F238E27FC236}">
                <a16:creationId xmlns:a16="http://schemas.microsoft.com/office/drawing/2014/main" id="{D7DAA043-C22D-479A-8DD6-C475082FE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71625"/>
            <a:ext cx="561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0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01   读出这个字</a:t>
            </a:r>
          </a:p>
        </p:txBody>
      </p:sp>
      <p:sp>
        <p:nvSpPr>
          <p:cNvPr id="5" name="龙">
            <a:extLst xmlns:a="http://schemas.openxmlformats.org/drawingml/2006/main">
              <a:ext uri="{FF2B5EF4-FFF2-40B4-BE49-F238E27FC236}">
                <a16:creationId xmlns:a16="http://schemas.microsoft.com/office/drawing/2014/main" id="{22772C00-80A3-426A-86BF-206BA6F1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257300"/>
            <a:ext cx="252412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875" b="0">
                <a:solidFill>
                  <a:srgbClr val="9C6B2F"/>
                </a:solidFill>
                <a:latin typeface="Songti SC"/>
                <a:ea typeface="Songti SC"/>
                <a:cs typeface="Songti SC"/>
              </a:defRPr>
            </a:pPr>
            <a:r>
              <a:rPr sz="7875" b="0">
                <a:solidFill>
                  <a:srgbClr val="9C6B2F"/>
                </a:solidFill>
                <a:latin typeface="Songti SC"/>
                <a:ea typeface="Songti SC"/>
                <a:cs typeface="Songti SC"/>
              </a:rPr>
              <a:t>龙</a:t>
            </a:r>
          </a:p>
        </p:txBody>
      </p:sp>
      <p:sp>
        <p:nvSpPr>
          <p:cNvPr id="6" name="02   找到“龙”的另一种写法">
            <a:extLst xmlns:a="http://schemas.openxmlformats.org/drawingml/2006/main">
              <a:ext uri="{FF2B5EF4-FFF2-40B4-BE49-F238E27FC236}">
                <a16:creationId xmlns:a16="http://schemas.microsoft.com/office/drawing/2014/main" id="{92165943-AE5E-48CC-A039-C7E6A703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57500"/>
            <a:ext cx="10334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9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02   找到“龙”的另一种写法</a:t>
            </a:r>
          </a:p>
        </p:txBody>
      </p:sp>
      <p:sp>
        <p:nvSpPr>
          <p:cNvPr id="7" name="鳳        龍        馬">
            <a:extLst xmlns:a="http://schemas.openxmlformats.org/drawingml/2006/main">
              <a:ext uri="{FF2B5EF4-FFF2-40B4-BE49-F238E27FC236}">
                <a16:creationId xmlns:a16="http://schemas.microsoft.com/office/drawing/2014/main" id="{C5629BB5-5679-431D-B08F-85CB0F722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667125"/>
            <a:ext cx="952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950" b="0">
                <a:solidFill>
                  <a:srgbClr val="192D3C"/>
                </a:solidFill>
                <a:latin typeface="Songti SC"/>
                <a:ea typeface="Songti SC"/>
                <a:cs typeface="Songti SC"/>
              </a:defRPr>
            </a:pPr>
            <a:r>
              <a:rPr sz="4950" b="0">
                <a:solidFill>
                  <a:srgbClr val="192D3C"/>
                </a:solidFill>
                <a:latin typeface="Songti SC"/>
                <a:ea typeface="Songti SC"/>
                <a:cs typeface="Songti SC"/>
              </a:rPr>
              <a:t>鳳        龍        馬</a:t>
            </a:r>
          </a:p>
        </p:txBody>
      </p:sp>
      <p:sp>
        <p:nvSpPr>
          <p:cNvPr id="8" name="03   用一个带“龙”的词说话">
            <a:extLst xmlns:a="http://schemas.openxmlformats.org/drawingml/2006/main">
              <a:ext uri="{FF2B5EF4-FFF2-40B4-BE49-F238E27FC236}">
                <a16:creationId xmlns:a16="http://schemas.microsoft.com/office/drawing/2014/main" id="{D3DD02B8-0F15-4A9E-82A8-4CDDB928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86325"/>
            <a:ext cx="1047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9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03   用一个带“龙”的词说话</a:t>
            </a:r>
          </a:p>
        </p:txBody>
      </p:sp>
      <p:sp>
        <p:nvSpPr>
          <p:cNvPr id="9" name="把今天的发现，讲给家人听。">
            <a:extLst xmlns:a="http://schemas.openxmlformats.org/drawingml/2006/main">
              <a:ext uri="{FF2B5EF4-FFF2-40B4-BE49-F238E27FC236}">
                <a16:creationId xmlns:a16="http://schemas.microsoft.com/office/drawing/2014/main" id="{EF6AC9D3-0152-4C5F-A1E6-71BD87B95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57850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把今天的发现，讲给家人听。</a:t>
            </a:r>
          </a:p>
        </p:txBody>
      </p:sp>
    </p:spTree>
    <p:extLst>
      <p:ext uri="{BB962C8B-B14F-4D97-AF65-F5344CB8AC3E}">
        <p14:creationId xmlns:p14="http://schemas.microsoft.com/office/powerpoint/2010/main" val="7287703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2026-09-22T06:41:48.0060000Z</dcterms:created>
  <dcterms:modified xsi:type="dcterms:W3CDTF">2026-09-22T06:41:48.0060000Z</dcterms:modified>
</coreProperties>
</file>