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fcedbf2d65c4d09" /><Relationship Type="http://schemas.openxmlformats.org/officeDocument/2006/relationships/extended-properties" Target="/docProps/app.xml" Id="R0b01570fd3864fcb" /><Relationship Type="http://schemas.openxmlformats.org/officeDocument/2006/relationships/officeDocument" Target="/ppt/presentation.xml" Id="R98fa61a73b73479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396546cb9f4421a"/>
  </p:sldMasterIdLst>
  <p:notesMasterIdLst>
    <p:notesMasterId xmlns:r="http://schemas.openxmlformats.org/officeDocument/2006/relationships" r:id="R4826eb59e5a94eab"/>
  </p:notesMasterIdLst>
  <p:sldIdLst>
    <p:sldId xmlns:r="http://schemas.openxmlformats.org/officeDocument/2006/relationships" id="256" r:id="R5d1cf40007a84d3f"/>
    <p:sldId xmlns:r="http://schemas.openxmlformats.org/officeDocument/2006/relationships" id="257" r:id="R28e9ecd7a80045d0"/>
    <p:sldId xmlns:r="http://schemas.openxmlformats.org/officeDocument/2006/relationships" id="258" r:id="R7eef4594b6ea4903"/>
    <p:sldId xmlns:r="http://schemas.openxmlformats.org/officeDocument/2006/relationships" id="259" r:id="Rea2e580b66824a72"/>
    <p:sldId xmlns:r="http://schemas.openxmlformats.org/officeDocument/2006/relationships" id="260" r:id="Re62823bd057e4798"/>
    <p:sldId xmlns:r="http://schemas.openxmlformats.org/officeDocument/2006/relationships" id="261" r:id="Re61811ec33384ea3"/>
    <p:sldId xmlns:r="http://schemas.openxmlformats.org/officeDocument/2006/relationships" id="262" r:id="Ra89bd1649f43498a"/>
    <p:sldId xmlns:r="http://schemas.openxmlformats.org/officeDocument/2006/relationships" id="263" r:id="Rc61fd0207fac423d"/>
    <p:sldId xmlns:r="http://schemas.openxmlformats.org/officeDocument/2006/relationships" id="264" r:id="Ra5d7add92d154039"/>
    <p:sldId xmlns:r="http://schemas.openxmlformats.org/officeDocument/2006/relationships" id="265" r:id="R2235988c77df49d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2d9dcdeeb944204" /><Relationship Type="http://schemas.openxmlformats.org/officeDocument/2006/relationships/slideMaster" Target="/ppt/slideMasters/slideMaster1.xml" Id="R8396546cb9f4421a" /><Relationship Type="http://schemas.openxmlformats.org/officeDocument/2006/relationships/notesMaster" Target="/ppt/notesMasters/notesMaster1.xml" Id="R4826eb59e5a94eab" /><Relationship Type="http://schemas.openxmlformats.org/officeDocument/2006/relationships/presProps" Target="/ppt/presProps.xml" Id="R4c9649e96b97440a" /><Relationship Type="http://schemas.openxmlformats.org/officeDocument/2006/relationships/tableStyles" Target="/ppt/tableStyles.xml" Id="R25a191e7d0e94aa5" /><Relationship Type="http://schemas.openxmlformats.org/officeDocument/2006/relationships/slide" Target="/ppt/slides/slide1.xml" Id="R5d1cf40007a84d3f" /><Relationship Type="http://schemas.openxmlformats.org/officeDocument/2006/relationships/slide" Target="/ppt/slides/slide2.xml" Id="R28e9ecd7a80045d0" /><Relationship Type="http://schemas.openxmlformats.org/officeDocument/2006/relationships/slide" Target="/ppt/slides/slide3.xml" Id="R7eef4594b6ea4903" /><Relationship Type="http://schemas.openxmlformats.org/officeDocument/2006/relationships/slide" Target="/ppt/slides/slide4.xml" Id="Rea2e580b66824a72" /><Relationship Type="http://schemas.openxmlformats.org/officeDocument/2006/relationships/slide" Target="/ppt/slides/slide5.xml" Id="Re62823bd057e4798" /><Relationship Type="http://schemas.openxmlformats.org/officeDocument/2006/relationships/slide" Target="/ppt/slides/slide6.xml" Id="Re61811ec33384ea3" /><Relationship Type="http://schemas.openxmlformats.org/officeDocument/2006/relationships/slide" Target="/ppt/slides/slide7.xml" Id="Ra89bd1649f43498a" /><Relationship Type="http://schemas.openxmlformats.org/officeDocument/2006/relationships/slide" Target="/ppt/slides/slide8.xml" Id="Rc61fd0207fac423d" /><Relationship Type="http://schemas.openxmlformats.org/officeDocument/2006/relationships/slide" Target="/ppt/slides/slide9.xml" Id="Ra5d7add92d154039" /><Relationship Type="http://schemas.openxmlformats.org/officeDocument/2006/relationships/slide" Target="/ppt/slides/slide10.xml" Id="R2235988c77df49d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0d67ff12a3b4fc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705bf95d342489e" /><Relationship Type="http://schemas.openxmlformats.org/officeDocument/2006/relationships/notesMaster" Target="/ppt/notesMasters/notesMaster1.xml" Id="Rcebe283412314f1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2c4da004e7f49ec" /><Relationship Type="http://schemas.openxmlformats.org/officeDocument/2006/relationships/notesMaster" Target="/ppt/notesMasters/notesMaster1.xml" Id="R240c63caa5b646f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a039aa8cef94e54" /><Relationship Type="http://schemas.openxmlformats.org/officeDocument/2006/relationships/notesMaster" Target="/ppt/notesMasters/notesMaster1.xml" Id="R4265cb38f7bc422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99cd6e5c2284764" /><Relationship Type="http://schemas.openxmlformats.org/officeDocument/2006/relationships/notesMaster" Target="/ppt/notesMasters/notesMaster1.xml" Id="R7ca1c216fc5e4d1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7857ac1ba064097" /><Relationship Type="http://schemas.openxmlformats.org/officeDocument/2006/relationships/notesMaster" Target="/ppt/notesMasters/notesMaster1.xml" Id="R37526f4ad9084fd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7ba5d9e19624397" /><Relationship Type="http://schemas.openxmlformats.org/officeDocument/2006/relationships/notesMaster" Target="/ppt/notesMasters/notesMaster1.xml" Id="R25f72e0cd2d5416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ff54f70688c4137" /><Relationship Type="http://schemas.openxmlformats.org/officeDocument/2006/relationships/notesMaster" Target="/ppt/notesMasters/notesMaster1.xml" Id="R132d0aa7c95449a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bc681f6cc5b4711" /><Relationship Type="http://schemas.openxmlformats.org/officeDocument/2006/relationships/notesMaster" Target="/ppt/notesMasters/notesMaster1.xml" Id="Raa2cad3f70f5431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5670ea8c47f42dd" /><Relationship Type="http://schemas.openxmlformats.org/officeDocument/2006/relationships/notesMaster" Target="/ppt/notesMasters/notesMaster1.xml" Id="R7bc0e7b8ae3e47d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0b9f5ad75c04141" /><Relationship Type="http://schemas.openxmlformats.org/officeDocument/2006/relationships/notesMaster" Target="/ppt/notesMasters/notesMaster1.xml" Id="Rba87da99c9e344c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【0.5 分钟】问：“看到这个字，你想到什么？”接受太阳、日出、生日等回答。今天学习日 rì，认识四画，找出藏在其他字里的日。适用6—9岁初学者，可按中文水平调整。可先完整播放约 1 分 43 秒的漫剧，再进入课件；没有网络时，第 2 页可看两幅静帧讲故事。人物和场景为 AI 剧情画面，并非文物照片。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资料来源：</a:t>
            </a:r>
          </a:p>
          <a:p xmlns:a="http://schemas.openxmlformats.org/drawingml/2006/main">
            <a:r>
              <a:t>https://humanum.arts.cuhk.edu.hk/Lexis/lexi-mf/search.php?word=%E6%97%A5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【2 分钟】按三段讲述：①小锋画了一个圆太阳，却发现日字有方方的外框；②蓝院长带他去看古人刻在龟甲、兽骨上的文字；③字的写法会受材料和工具影响，外形不同也可以表示同一个意思。请孩子先说看到的不同，再出示第4页的字形。本页为配套故事的课堂改编，并非原片逐字字幕。古代刻写工具材质不在本课考核范围；不把所有商代文字都说成刀刻甲骨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资料来源：</a:t>
            </a:r>
          </a:p>
          <a:p xmlns:a="http://schemas.openxmlformats.org/drawingml/2006/main">
            <a:r>
              <a:t>https://humanum.arts.cuhk.edu.hk/Lexis/lexi-mf/search.php?word=%E6%97%A5</a:t>
            </a:r>
          </a:p>
          <a:p xmlns:a="http://schemas.openxmlformats.org/drawingml/2006/main">
            <a:r>
              <a:t>https://archeodata.ihp.sinica.edu.tw/exhibition/detail/156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【2 分钟】跟读日 rì，声音自然落下。请孩子指认，并完成活动纸第1题；从左数第1、4、7、9个是日，共4个。目里面有两横，白上方多一撇，田里面有十，口没有中间的一横。第二步口头说词：日出说太阳出来；生日说出生的那一天，说明日也可以表示一天。其余字不要求独立认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资料来源：</a:t>
            </a:r>
          </a:p>
          <a:p xmlns:a="http://schemas.openxmlformats.org/drawingml/2006/main">
            <a:r>
              <a:t>https://humanum.arts.cuhk.edu.hk/Lexis/lexi-mf/search.php?word=%E6%97%A5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【1.5 分钟】观察外框和中间的笔画。这里每类只选一个字例，不代表甲骨文都方、金文都圆，也不是四个形态逐个替换的完整历史。甲骨文和金文有使用时代重叠。本页黑色古字为用户素材中的 ACC 摹写，非文物原件照片；今天的字用现代字体。活动纸第2题为“给图形贴名称”，答案A甲骨文、B金文、C小篆、D今天的日，不考朝代背诵。日没有繁简之分。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资料来源：</a:t>
            </a:r>
          </a:p>
          <a:p xmlns:a="http://schemas.openxmlformats.org/drawingml/2006/main">
            <a:r>
              <a:t>https://humanum.arts.cuhk.edu.hk/Lexis/lexi-mf/search.php?word=%E6%97%A5</a:t>
            </a:r>
          </a:p>
          <a:p xmlns:a="http://schemas.openxmlformats.org/drawingml/2006/main">
            <a:r>
              <a:t>https://case.ntu.edu.tw/blog/?p=43290</a:t>
            </a:r>
          </a:p>
          <a:p xmlns:a="http://schemas.openxmlformats.org/drawingml/2006/main">
            <a:r>
              <a:t>https://commons.wikimedia.org/wiki/File:%E6%97%A5-oracle.svg</a:t>
            </a:r>
          </a:p>
          <a:p xmlns:a="http://schemas.openxmlformats.org/drawingml/2006/main">
            <a:r>
              <a:t>https://commons.wikimedia.org/wiki/File:%E6%97%A5-bronze.svg</a:t>
            </a:r>
          </a:p>
          <a:p xmlns:a="http://schemas.openxmlformats.org/drawingml/2006/main">
            <a:r>
              <a:t>https://commons.wikimedia.org/wiki/File:%E6%97%A5-seal.svg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【1.5 分钟】课堂用语：“一种常见解释是，硬的甲骨上不容易刻出圆转的线，所以有些字形变得方一些。”香港中文大学与中研院科普页面支持这一解释。应保留“有些”“一种解释”，不讲成刻刀绝对画不了圆，也不推断所有青铜铭文都是铸造或必然圆形。问：“变方的是太阳，还是字的外框？”答案为字的外框。材料体验只能感受操作差异，不能单凭一次体验证明古人造字动机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资料来源：</a:t>
            </a:r>
          </a:p>
          <a:p xmlns:a="http://schemas.openxmlformats.org/drawingml/2006/main">
            <a:r>
              <a:t>https://humanum.arts.cuhk.edu.hk/Lexis/lexi-mf/search.php?word=%E6%97%A5</a:t>
            </a:r>
          </a:p>
          <a:p xmlns:a="http://schemas.openxmlformats.org/drawingml/2006/main">
            <a:r>
              <a:t>https://archeodata.ihp.sinica.edu.tw/exhibition/detail/156</a:t>
            </a:r>
          </a:p>
          <a:p xmlns:a="http://schemas.openxmlformats.org/drawingml/2006/main">
            <a:r>
              <a:t>https://case.ntu.edu.tw/blog/?p=43290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【1.5 分钟】老师板书并带孩子书空：竖、横折、横、横。第二笔从上横转向右竖，转弯不抬笔；末横封口。活动纸第2页先描两个日，再独立写一个，留一格供自选练习。零起点或握笔尚不熟练的孩子用手指书空即可。字形展示是现代字体，规范笔顺由教师演示；不要让孩子临摹古文字来代替今天的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资料来源：</a:t>
            </a:r>
          </a:p>
          <a:p xmlns:a="http://schemas.openxmlformats.org/drawingml/2006/main">
            <a:r>
              <a:t>https://stroke-order.learningweb.moe.edu.tw/</a:t>
            </a:r>
          </a:p>
          <a:p xmlns:a="http://schemas.openxmlformats.org/drawingml/2006/main">
            <a:r>
              <a:t>https://humanum.arts.cuhk.edu.hk/Lexis/lexi-mf/search.php?word=%E6%97%A5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【1 分钟】先指左边日、右边月，合起来认读明 míng。老师读明亮、明天，孩子选一个跟读。日月相映可作为识字联想，不解释成太阳和月亮真的合并，也不说只有这一种古字源。古文字的明有从日月、从囧月等不同形体，关于本义有天明、明亮等解释。这里只教现代字形，其他考释留在教师指南。明不列为必须书写的目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资料来源：</a:t>
            </a:r>
          </a:p>
          <a:p xmlns:a="http://schemas.openxmlformats.org/drawingml/2006/main">
            <a:r>
              <a:t>https://humanum.arts.cuhk.edu.hk/Lexis/lexi-mf/search.php?word=%E6%98%8E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【1.5 分钟】沿用影片五个字，不临时改成晴。活动纸第3题圈出每字中的日部件：明左、早上、时左、晚左、春下。老师先读词，孩子指部件。进阶句：“早上我去上学。”“晚上我听故事。”这些例子能联系光亮、时段和季节，不能推成凡有日形都与太阳有关；现代部件观察不等于完整字源分析。初学者只需选认明、早两字，其余听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资料来源：</a:t>
            </a:r>
          </a:p>
          <a:p xmlns:a="http://schemas.openxmlformats.org/drawingml/2006/main">
            <a:r>
              <a:t>https://humanum.arts.cuhk.edu.hk/Lexis/lexi-mf/search.php?word=%E6%97%A5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【1 分钟】说明画面是古代太阳神话的艺术表现，不是天文观察，也不是甲骨文日字起源的证据。不要说日中间那一横就是金乌；台大相关研究综述指出这种解释缺乏相应商代卜辞证据，中间记号另有区别字形等解释。问“太阳里住着三只脚的鸟，是故事想象还是今天的科学观察？”答：故事想象。允许儿童欣赏神话，不把传说改成考古结论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资料来源：</a:t>
            </a:r>
          </a:p>
          <a:p xmlns:a="http://schemas.openxmlformats.org/drawingml/2006/main">
            <a:r>
              <a:t>https://case.ntu.edu.tw/blog/?p=43290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【2.5 分钟】活动纸第2页画约1.5分钟，再用30秒说“白天，我……”。最后30秒抽查读日 rì、回答四画、指出明的左部。允许指图、跟读或由成人代记，较熟练者补充生日、日出或一个含日部件的字。记录三项为独立完成／需要提示／下次再试，不用历史原因作死记考试。若时间紧，画画留作家庭延伸，课堂仍完成三个小挑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资料来源：</a:t>
            </a:r>
          </a:p>
          <a:p xmlns:a="http://schemas.openxmlformats.org/drawingml/2006/main">
            <a:r>
              <a:t>https://humanum.arts.cuhk.edu.hk/Lexis/lexi-mf/search.php?word=%E6%97%A5</a:t>
            </a:r>
          </a:p>
          <a:p xmlns:a="http://schemas.openxmlformats.org/drawingml/2006/main">
            <a:r>
              <a:t>https://humanum.arts.cuhk.edu.hk/Lexis/lexi-mf/search.php?word=%E6%98%8E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f28ecdc451b49c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185db79e1374596" /><Relationship Type="http://schemas.openxmlformats.org/officeDocument/2006/relationships/slideLayout" Target="/ppt/slideLayouts/slideLayout1.xml" Id="R7faa0da7c30d49e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faa0da7c30d49e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5ddd01a1cc4363" /><Relationship Type="http://schemas.openxmlformats.org/officeDocument/2006/relationships/image" Target="/ppt/media/image.png" Id="R76efd4bd23f147d6" /><Relationship Type="http://schemas.openxmlformats.org/officeDocument/2006/relationships/notesSlide" Target="/ppt/notesSlides/notesSlide1.xml" Id="Re23307de4d3647d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585c385bf44050" /><Relationship Type="http://schemas.openxmlformats.org/officeDocument/2006/relationships/image" Target="/ppt/media/image2.png" Id="Rf2bc79510eca42d6" /><Relationship Type="http://schemas.openxmlformats.org/officeDocument/2006/relationships/image" Target="/ppt/media/image3.png" Id="Rb0c65c6c932c41d7" /><Relationship Type="http://schemas.openxmlformats.org/officeDocument/2006/relationships/notesSlide" Target="/ppt/notesSlides/notesSlide2.xml" Id="R794bfa17bb97457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063bad18e14111" /><Relationship Type="http://schemas.openxmlformats.org/officeDocument/2006/relationships/notesSlide" Target="/ppt/notesSlides/notesSlide3.xml" Id="R7b97672288f842e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4c0230ea7149b1" /><Relationship Type="http://schemas.openxmlformats.org/officeDocument/2006/relationships/image" Target="/ppt/media/image4.png" Id="Rb7ce8f1257e5449d" /><Relationship Type="http://schemas.openxmlformats.org/officeDocument/2006/relationships/image" Target="/ppt/media/image5.png" Id="R4c7a161d6a554028" /><Relationship Type="http://schemas.openxmlformats.org/officeDocument/2006/relationships/image" Target="/ppt/media/image6.png" Id="Ra120242edb034fb6" /><Relationship Type="http://schemas.openxmlformats.org/officeDocument/2006/relationships/notesSlide" Target="/ppt/notesSlides/notesSlide4.xml" Id="R31499938ba714ef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b4734203de4ba8" /><Relationship Type="http://schemas.openxmlformats.org/officeDocument/2006/relationships/image" Target="/ppt/media/image7.png" Id="R28a59c92a4774617" /><Relationship Type="http://schemas.openxmlformats.org/officeDocument/2006/relationships/notesSlide" Target="/ppt/notesSlides/notesSlide5.xml" Id="Rc4acb5b7528e450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3ac7966fb24e29" /><Relationship Type="http://schemas.openxmlformats.org/officeDocument/2006/relationships/notesSlide" Target="/ppt/notesSlides/notesSlide6.xml" Id="R039723f785b446a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f52311dcf9470b" /><Relationship Type="http://schemas.openxmlformats.org/officeDocument/2006/relationships/notesSlide" Target="/ppt/notesSlides/notesSlide7.xml" Id="R810f1565c8134ae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66d523e90a4202" /><Relationship Type="http://schemas.openxmlformats.org/officeDocument/2006/relationships/notesSlide" Target="/ppt/notesSlides/notesSlide8.xml" Id="Rb98bdc097b1b4d0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f9542a1bed4c0b" /><Relationship Type="http://schemas.openxmlformats.org/officeDocument/2006/relationships/image" Target="/ppt/media/image8.png" Id="R57949b7fc7914cec" /><Relationship Type="http://schemas.openxmlformats.org/officeDocument/2006/relationships/notesSlide" Target="/ppt/notesSlides/notesSlide9.xml" Id="R325f5a544858414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d9ba0ca4b14456" /><Relationship Type="http://schemas.openxmlformats.org/officeDocument/2006/relationships/notesSlide" Target="/ppt/notesSlides/notesSlide10.xml" Id="Re8c4a06c78b7482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C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efd4bd23f147d6"/>
          <a:stretch xmlns:a="http://schemas.openxmlformats.org/drawingml/2006/main"/>
        </p:blipFill>
        <p:spPr>
          <a:xfrm xmlns:a="http://schemas.openxmlformats.org/drawingml/2006/main">
            <a:off x="5203031" y="1552575"/>
            <a:ext cx="5843588" cy="3895725"/>
          </a:xfrm>
          <a:prstGeom xmlns:a="http://schemas.openxmlformats.org/drawingml/2006/main" prst="rect">
            <a:avLst/>
          </a:prstGeom>
        </p:spPr>
      </p:pic>
      <p:sp>
        <p:nvSpPr>
          <p:cNvPr id="2" name="一字一世界">
            <a:extLst xmlns:a="http://schemas.openxmlformats.org/drawingml/2006/main">
              <a:ext uri="{FF2B5EF4-FFF2-40B4-BE49-F238E27FC236}">
                <a16:creationId xmlns:a16="http://schemas.microsoft.com/office/drawing/2014/main" id="{42170092-4832-47F2-90F5-149670829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6725"/>
            <a:ext cx="10477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pPr>
            <a:r>
              <a:rPr sz="3300" b="1">
                <a:solidFill>
                  <a:srgbClr val="FFFFFF"/>
                </a:solidFill>
                <a:latin typeface="Heiti SC"/>
                <a:ea typeface="Heiti SC"/>
                <a:cs typeface="Heiti SC"/>
              </a:rPr>
              <a:t>一字一世界</a:t>
            </a:r>
          </a:p>
        </p:txBody>
      </p:sp>
      <p:sp>
        <p:nvSpPr>
          <p:cNvPr id="3" name="One Word, One World">
            <a:extLst xmlns:a="http://schemas.openxmlformats.org/drawingml/2006/main">
              <a:ext uri="{FF2B5EF4-FFF2-40B4-BE49-F238E27FC236}">
                <a16:creationId xmlns:a16="http://schemas.microsoft.com/office/drawing/2014/main" id="{056CEBAE-10DD-4A06-854C-52E3D1EC9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76325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DACCB7"/>
                </a:solidFill>
                <a:latin typeface="Heiti SC"/>
                <a:ea typeface="Heiti SC"/>
                <a:cs typeface="Heiti SC"/>
              </a:defRPr>
            </a:pPr>
            <a:r>
              <a:rPr sz="1950" b="0">
                <a:solidFill>
                  <a:srgbClr val="DACCB7"/>
                </a:solidFill>
                <a:latin typeface="Heiti SC"/>
                <a:ea typeface="Heiti SC"/>
                <a:cs typeface="Heiti SC"/>
              </a:rPr>
              <a:t>One Word, One World</a:t>
            </a:r>
          </a:p>
        </p:txBody>
      </p:sp>
      <p:sp>
        <p:nvSpPr>
          <p:cNvPr id="4" name="日">
            <a:extLst xmlns:a="http://schemas.openxmlformats.org/drawingml/2006/main">
              <a:ext uri="{FF2B5EF4-FFF2-40B4-BE49-F238E27FC236}">
                <a16:creationId xmlns:a16="http://schemas.microsoft.com/office/drawing/2014/main" id="{7053A7E4-5F46-4DC6-9D4D-9B2C1CEB3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1876425"/>
            <a:ext cx="28575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650" b="0">
                <a:solidFill>
                  <a:srgbClr val="E9C88E"/>
                </a:solidFill>
                <a:latin typeface="Songti SC"/>
                <a:ea typeface="Songti SC"/>
                <a:cs typeface="Songti SC"/>
              </a:defRPr>
            </a:pPr>
            <a:r>
              <a:rPr sz="16650" b="0">
                <a:solidFill>
                  <a:srgbClr val="E9C88E"/>
                </a:solidFill>
                <a:latin typeface="Songti SC"/>
                <a:ea typeface="Songti SC"/>
                <a:cs typeface="Songti SC"/>
              </a:rPr>
              <a:t>日</a:t>
            </a:r>
          </a:p>
        </p:txBody>
      </p:sp>
      <p:sp>
        <p:nvSpPr>
          <p:cNvPr id="5" name="rì">
            <a:extLst xmlns:a="http://schemas.openxmlformats.org/drawingml/2006/main">
              <a:ext uri="{FF2B5EF4-FFF2-40B4-BE49-F238E27FC236}">
                <a16:creationId xmlns:a16="http://schemas.microsoft.com/office/drawing/2014/main" id="{0AF7FB2A-AB9B-4BB6-91D4-BD4666F1C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91025"/>
            <a:ext cx="26479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900" b="0">
                <a:solidFill>
                  <a:srgbClr val="E9C88E"/>
                </a:solidFill>
                <a:latin typeface="Heiti SC"/>
                <a:ea typeface="Heiti SC"/>
                <a:cs typeface="Heiti SC"/>
              </a:defRPr>
            </a:pPr>
            <a:r>
              <a:rPr sz="3900" b="0">
                <a:solidFill>
                  <a:srgbClr val="E9C88E"/>
                </a:solidFill>
                <a:latin typeface="Heiti SC"/>
                <a:ea typeface="Heiti SC"/>
                <a:cs typeface="Heiti SC"/>
              </a:rPr>
              <a:t>rì</a:t>
            </a:r>
          </a:p>
        </p:txBody>
      </p:sp>
      <p:sp>
        <p:nvSpPr>
          <p:cNvPr id="6" name="太阳，怎么住进字里？">
            <a:extLst xmlns:a="http://schemas.openxmlformats.org/drawingml/2006/main">
              <a:ext uri="{FF2B5EF4-FFF2-40B4-BE49-F238E27FC236}">
                <a16:creationId xmlns:a16="http://schemas.microsoft.com/office/drawing/2014/main" id="{9C786238-3273-4864-9CC1-3F6A5E502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48275"/>
            <a:ext cx="40290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0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pPr>
            <a:r>
              <a:rPr sz="2400" b="0">
                <a:solidFill>
                  <a:srgbClr val="FFFFFF"/>
                </a:solidFill>
                <a:latin typeface="Heiti SC"/>
                <a:ea typeface="Heiti SC"/>
                <a:cs typeface="Heiti SC"/>
              </a:rPr>
              <a:t>太阳，怎么住进字里？</a:t>
            </a:r>
          </a:p>
        </p:txBody>
      </p:sp>
      <p:sp>
        <p:nvSpPr>
          <p:cNvPr id="7" name="第三集  /  第 003 课">
            <a:extLst xmlns:a="http://schemas.openxmlformats.org/drawingml/2006/main">
              <a:ext uri="{FF2B5EF4-FFF2-40B4-BE49-F238E27FC236}">
                <a16:creationId xmlns:a16="http://schemas.microsoft.com/office/drawing/2014/main" id="{2FA00215-49CE-4419-9AD5-BA91275FF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6134100"/>
            <a:ext cx="409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DACCB7"/>
                </a:solidFill>
                <a:latin typeface="Heiti SC"/>
                <a:ea typeface="Heiti SC"/>
                <a:cs typeface="Heiti SC"/>
              </a:defRPr>
            </a:pPr>
            <a:r>
              <a:rPr sz="1725" b="0">
                <a:solidFill>
                  <a:srgbClr val="DACCB7"/>
                </a:solidFill>
                <a:latin typeface="Heiti SC"/>
                <a:ea typeface="Heiti SC"/>
                <a:cs typeface="Heiti SC"/>
              </a:rPr>
              <a:t>第三集  /  第 003 课</a:t>
            </a:r>
          </a:p>
        </p:txBody>
      </p:sp>
      <p:sp>
        <p:nvSpPr>
          <p:cNvPr id="8" name="蓝院长出品 · www.1word.world">
            <a:extLst xmlns:a="http://schemas.openxmlformats.org/drawingml/2006/main">
              <a:ext uri="{FF2B5EF4-FFF2-40B4-BE49-F238E27FC236}">
                <a16:creationId xmlns:a16="http://schemas.microsoft.com/office/drawing/2014/main" id="{5352A895-CA6C-4685-8ACC-6F55750CD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6134100"/>
            <a:ext cx="4572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650" b="0">
                <a:solidFill>
                  <a:srgbClr val="DACCB7"/>
                </a:solidFill>
                <a:latin typeface="Heiti SC"/>
                <a:ea typeface="Heiti SC"/>
                <a:cs typeface="Heiti SC"/>
              </a:defRPr>
            </a:pPr>
            <a:r>
              <a:rPr sz="1650" b="0">
                <a:solidFill>
                  <a:srgbClr val="DACCB7"/>
                </a:solidFill>
                <a:latin typeface="Heiti SC"/>
                <a:ea typeface="Heiti SC"/>
                <a:cs typeface="Heiti SC"/>
              </a:rPr>
              <a:t>蓝院长出品 · www.1word.world</a:t>
            </a:r>
          </a:p>
        </p:txBody>
      </p:sp>
    </p:spTree>
    <p:extLst>
      <p:ext uri="{BB962C8B-B14F-4D97-AF65-F5344CB8AC3E}">
        <p14:creationId xmlns:p14="http://schemas.microsoft.com/office/powerpoint/2010/main" val="153055097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一个圆太阳，一个“日”字">
            <a:extLst xmlns:a="http://schemas.openxmlformats.org/drawingml/2006/main">
              <a:ext uri="{FF2B5EF4-FFF2-40B4-BE49-F238E27FC236}">
                <a16:creationId xmlns:a16="http://schemas.microsoft.com/office/drawing/2014/main" id="{B739EEBD-8339-4C02-BF6A-ADE03D819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600" b="1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一个圆太阳，一个“日”字</a:t>
            </a:r>
          </a:p>
        </p:txBody>
      </p:sp>
      <p:sp>
        <p:nvSpPr>
          <p:cNvPr id="2" name="一字一世界  /  第 003 课">
            <a:extLst xmlns:a="http://schemas.openxmlformats.org/drawingml/2006/main">
              <a:ext uri="{FF2B5EF4-FFF2-40B4-BE49-F238E27FC236}">
                <a16:creationId xmlns:a16="http://schemas.microsoft.com/office/drawing/2014/main" id="{13378B37-CBAF-476B-A730-D435FE766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1500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一字一世界  /  第 003 课</a:t>
            </a:r>
          </a:p>
        </p:txBody>
      </p:sp>
      <p:sp>
        <p:nvSpPr>
          <p:cNvPr id="3" name="02">
            <a:extLst xmlns:a="http://schemas.openxmlformats.org/drawingml/2006/main">
              <a:ext uri="{FF2B5EF4-FFF2-40B4-BE49-F238E27FC236}">
                <a16:creationId xmlns:a16="http://schemas.microsoft.com/office/drawing/2014/main" id="{A5846CBD-0ABA-4587-BA02-C8E80677E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286500"/>
            <a:ext cx="619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800" b="0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1800" b="0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02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bc79510eca42d6"/>
          <a:stretch xmlns:a="http://schemas.openxmlformats.org/drawingml/2006/main"/>
        </p:blipFill>
        <p:spPr>
          <a:xfrm xmlns:a="http://schemas.openxmlformats.org/drawingml/2006/main">
            <a:off x="1016794" y="1581150"/>
            <a:ext cx="4386263" cy="2924175"/>
          </a:xfrm>
          <a:prstGeom xmlns:a="http://schemas.openxmlformats.org/drawingml/2006/main" prst="rect">
            <a:avLst/>
          </a:prstGeom>
        </p:spPr>
      </p:pic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c65c6c932c41d7"/>
          <a:stretch xmlns:a="http://schemas.openxmlformats.org/drawingml/2006/main"/>
        </p:blipFill>
        <p:spPr>
          <a:xfrm xmlns:a="http://schemas.openxmlformats.org/drawingml/2006/main">
            <a:off x="6674644" y="1581150"/>
            <a:ext cx="4386263" cy="2924175"/>
          </a:xfrm>
          <a:prstGeom xmlns:a="http://schemas.openxmlformats.org/drawingml/2006/main" prst="rect">
            <a:avLst/>
          </a:prstGeom>
        </p:spPr>
      </p:pic>
      <p:sp>
        <p:nvSpPr>
          <p:cNvPr id="6" name="小锋画的太阳">
            <a:extLst xmlns:a="http://schemas.openxmlformats.org/drawingml/2006/main">
              <a:ext uri="{FF2B5EF4-FFF2-40B4-BE49-F238E27FC236}">
                <a16:creationId xmlns:a16="http://schemas.microsoft.com/office/drawing/2014/main" id="{26235B8D-51B6-4F4D-BED6-C97E6F409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76775"/>
            <a:ext cx="51530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2400" b="1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小锋画的太阳</a:t>
            </a:r>
          </a:p>
        </p:txBody>
      </p:sp>
      <p:sp>
        <p:nvSpPr>
          <p:cNvPr id="7" name="刻工留下的字">
            <a:extLst xmlns:a="http://schemas.openxmlformats.org/drawingml/2006/main">
              <a:ext uri="{FF2B5EF4-FFF2-40B4-BE49-F238E27FC236}">
                <a16:creationId xmlns:a16="http://schemas.microsoft.com/office/drawing/2014/main" id="{E0537A3E-B9F8-41F9-B359-E2BE479A7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676775"/>
            <a:ext cx="51530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246F70"/>
                </a:solidFill>
                <a:latin typeface="Heiti SC"/>
                <a:ea typeface="Heiti SC"/>
                <a:cs typeface="Heiti SC"/>
              </a:defRPr>
            </a:pPr>
            <a:r>
              <a:rPr sz="2400" b="1">
                <a:solidFill>
                  <a:srgbClr val="246F70"/>
                </a:solidFill>
                <a:latin typeface="Heiti SC"/>
                <a:ea typeface="Heiti SC"/>
                <a:cs typeface="Heiti SC"/>
              </a:rPr>
              <a:t>刻工留下的字</a:t>
            </a:r>
          </a:p>
        </p:txBody>
      </p:sp>
      <p:sp>
        <p:nvSpPr>
          <p:cNvPr id="8" name="它们为什么长得不一样？">
            <a:extLst xmlns:a="http://schemas.openxmlformats.org/drawingml/2006/main">
              <a:ext uri="{FF2B5EF4-FFF2-40B4-BE49-F238E27FC236}">
                <a16:creationId xmlns:a16="http://schemas.microsoft.com/office/drawing/2014/main" id="{ECECA611-F0D4-4A59-BFD0-BFE0E2559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14975"/>
            <a:ext cx="108585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2925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它们为什么长得不一样？</a:t>
            </a:r>
          </a:p>
        </p:txBody>
      </p:sp>
    </p:spTree>
    <p:extLst>
      <p:ext uri="{BB962C8B-B14F-4D97-AF65-F5344CB8AC3E}">
        <p14:creationId xmlns:p14="http://schemas.microsoft.com/office/powerpoint/2010/main" val="56826484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读一读，找一找">
            <a:extLst xmlns:a="http://schemas.openxmlformats.org/drawingml/2006/main">
              <a:ext uri="{FF2B5EF4-FFF2-40B4-BE49-F238E27FC236}">
                <a16:creationId xmlns:a16="http://schemas.microsoft.com/office/drawing/2014/main" id="{9A3C26B6-1BEA-4479-B77A-0412F35E5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600" b="1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读一读，找一找</a:t>
            </a:r>
          </a:p>
        </p:txBody>
      </p:sp>
      <p:sp>
        <p:nvSpPr>
          <p:cNvPr id="2" name="一字一世界  /  第 003 课">
            <a:extLst xmlns:a="http://schemas.openxmlformats.org/drawingml/2006/main">
              <a:ext uri="{FF2B5EF4-FFF2-40B4-BE49-F238E27FC236}">
                <a16:creationId xmlns:a16="http://schemas.microsoft.com/office/drawing/2014/main" id="{344BE215-9789-4BA0-BB7C-8E7B442FC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1500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一字一世界  /  第 003 课</a:t>
            </a:r>
          </a:p>
        </p:txBody>
      </p:sp>
      <p:sp>
        <p:nvSpPr>
          <p:cNvPr id="3" name="03">
            <a:extLst xmlns:a="http://schemas.openxmlformats.org/drawingml/2006/main">
              <a:ext uri="{FF2B5EF4-FFF2-40B4-BE49-F238E27FC236}">
                <a16:creationId xmlns:a16="http://schemas.microsoft.com/office/drawing/2014/main" id="{0087E3BF-60E5-4AA2-9BBB-A18F74529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286500"/>
            <a:ext cx="619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800" b="0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1800" b="0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03</a:t>
            </a:r>
          </a:p>
        </p:txBody>
      </p:sp>
      <p:sp>
        <p:nvSpPr>
          <p:cNvPr id="4" name="日">
            <a:extLst xmlns:a="http://schemas.openxmlformats.org/drawingml/2006/main">
              <a:ext uri="{FF2B5EF4-FFF2-40B4-BE49-F238E27FC236}">
                <a16:creationId xmlns:a16="http://schemas.microsoft.com/office/drawing/2014/main" id="{0FBE9CE9-FA0F-4083-9720-07342A8BC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4248150" cy="2771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300" b="0">
                <a:solidFill>
                  <a:srgbClr val="946427"/>
                </a:solidFill>
                <a:latin typeface="Songti SC"/>
                <a:ea typeface="Songti SC"/>
                <a:cs typeface="Songti SC"/>
              </a:defRPr>
            </a:pPr>
            <a:r>
              <a:rPr sz="18300" b="0">
                <a:solidFill>
                  <a:srgbClr val="946427"/>
                </a:solidFill>
                <a:latin typeface="Songti SC"/>
                <a:ea typeface="Songti SC"/>
                <a:cs typeface="Songti SC"/>
              </a:rPr>
              <a:t>日</a:t>
            </a:r>
          </a:p>
        </p:txBody>
      </p:sp>
      <p:sp>
        <p:nvSpPr>
          <p:cNvPr id="5" name="rì  ·  第四声">
            <a:extLst xmlns:a="http://schemas.openxmlformats.org/drawingml/2006/main">
              <a:ext uri="{FF2B5EF4-FFF2-40B4-BE49-F238E27FC236}">
                <a16:creationId xmlns:a16="http://schemas.microsoft.com/office/drawing/2014/main" id="{0E72DB74-DED3-4F72-BA62-681CA10AE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72000"/>
            <a:ext cx="40386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525" b="0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3525" b="0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rì  ·  第四声</a:t>
            </a:r>
          </a:p>
        </p:txBody>
      </p:sp>
      <p:sp>
        <p:nvSpPr>
          <p:cNvPr id="6" name="最早描画太阳的样子。">
            <a:extLst xmlns:a="http://schemas.openxmlformats.org/drawingml/2006/main">
              <a:ext uri="{FF2B5EF4-FFF2-40B4-BE49-F238E27FC236}">
                <a16:creationId xmlns:a16="http://schemas.microsoft.com/office/drawing/2014/main" id="{F11C615B-402D-445E-AF2B-7BFEF4FA1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0675" y="1762125"/>
            <a:ext cx="6096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2925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最早描画太阳的样子。</a:t>
            </a:r>
          </a:p>
        </p:txBody>
      </p:sp>
      <p:sp>
        <p:nvSpPr>
          <p:cNvPr id="7" name="日出     生日">
            <a:extLst xmlns:a="http://schemas.openxmlformats.org/drawingml/2006/main">
              <a:ext uri="{FF2B5EF4-FFF2-40B4-BE49-F238E27FC236}">
                <a16:creationId xmlns:a16="http://schemas.microsoft.com/office/drawing/2014/main" id="{BB3F1CA7-E2EF-45A8-A845-33A7050D4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2876550"/>
            <a:ext cx="6096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0">
                <a:solidFill>
                  <a:srgbClr val="246F70"/>
                </a:solidFill>
                <a:latin typeface="Heiti SC"/>
                <a:ea typeface="Heiti SC"/>
                <a:cs typeface="Heiti SC"/>
              </a:defRPr>
            </a:pPr>
            <a:r>
              <a:rPr sz="3900" b="0">
                <a:solidFill>
                  <a:srgbClr val="246F70"/>
                </a:solidFill>
                <a:latin typeface="Heiti SC"/>
                <a:ea typeface="Heiti SC"/>
                <a:cs typeface="Heiti SC"/>
              </a:rPr>
              <a:t>日出     生日</a:t>
            </a:r>
          </a:p>
        </p:txBody>
      </p:sp>
      <p:sp>
        <p:nvSpPr>
          <p:cNvPr id="8" name="rì chū        shēng rì">
            <a:extLst xmlns:a="http://schemas.openxmlformats.org/drawingml/2006/main">
              <a:ext uri="{FF2B5EF4-FFF2-40B4-BE49-F238E27FC236}">
                <a16:creationId xmlns:a16="http://schemas.microsoft.com/office/drawing/2014/main" id="{51B55701-804C-4DED-BF19-9B863C499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0675" y="3781425"/>
            <a:ext cx="609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2325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rì chū        shēng rì</a:t>
            </a:r>
          </a:p>
        </p:txBody>
      </p:sp>
      <p:sp>
        <p:nvSpPr>
          <p:cNvPr id="9" name="圈出“日”">
            <a:extLst xmlns:a="http://schemas.openxmlformats.org/drawingml/2006/main">
              <a:ext uri="{FF2B5EF4-FFF2-40B4-BE49-F238E27FC236}">
                <a16:creationId xmlns:a16="http://schemas.microsoft.com/office/drawing/2014/main" id="{1756DC4D-6CA1-4D1D-BDF6-8178344D8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0675" y="4676775"/>
            <a:ext cx="6096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2550" b="1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圈出“日”</a:t>
            </a:r>
          </a:p>
        </p:txBody>
      </p:sp>
      <p:sp>
        <p:nvSpPr>
          <p:cNvPr id="10" name="日  目  白  日  田  口  日  目  ">
            <a:extLst xmlns:a="http://schemas.openxmlformats.org/drawingml/2006/main">
              <a:ext uri="{FF2B5EF4-FFF2-40B4-BE49-F238E27FC236}">
                <a16:creationId xmlns:a16="http://schemas.microsoft.com/office/drawing/2014/main" id="{841DD8F3-6BB0-4D7D-92C5-7A3111CA2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619750"/>
            <a:ext cx="108585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300" b="0">
                <a:solidFill>
                  <a:srgbClr val="192D3C"/>
                </a:solidFill>
                <a:latin typeface="Songti SC"/>
                <a:ea typeface="Songti SC"/>
                <a:cs typeface="Songti SC"/>
              </a:defRPr>
            </a:pPr>
            <a:r>
              <a:rPr sz="3300" b="0">
                <a:solidFill>
                  <a:srgbClr val="192D3C"/>
                </a:solidFill>
                <a:latin typeface="Songti SC"/>
                <a:ea typeface="Songti SC"/>
                <a:cs typeface="Songti SC"/>
              </a:rPr>
              <a:t>日  目  白  日  田  口  日  目  日</a:t>
            </a:r>
          </a:p>
        </p:txBody>
      </p:sp>
    </p:spTree>
    <p:extLst>
      <p:ext uri="{BB962C8B-B14F-4D97-AF65-F5344CB8AC3E}">
        <p14:creationId xmlns:p14="http://schemas.microsoft.com/office/powerpoint/2010/main" val="73053635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同一个字，可以有不同写法">
            <a:extLst xmlns:a="http://schemas.openxmlformats.org/drawingml/2006/main">
              <a:ext uri="{FF2B5EF4-FFF2-40B4-BE49-F238E27FC236}">
                <a16:creationId xmlns:a16="http://schemas.microsoft.com/office/drawing/2014/main" id="{6B120192-1FBE-4556-828D-AF5FBC5E4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600" b="1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同一个字，可以有不同写法</a:t>
            </a:r>
          </a:p>
        </p:txBody>
      </p:sp>
      <p:sp>
        <p:nvSpPr>
          <p:cNvPr id="2" name="一字一世界  /  第 003 课">
            <a:extLst xmlns:a="http://schemas.openxmlformats.org/drawingml/2006/main">
              <a:ext uri="{FF2B5EF4-FFF2-40B4-BE49-F238E27FC236}">
                <a16:creationId xmlns:a16="http://schemas.microsoft.com/office/drawing/2014/main" id="{2BBC955B-B37B-49AB-AC39-BE40B3719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1500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一字一世界  /  第 003 课</a:t>
            </a:r>
          </a:p>
        </p:txBody>
      </p:sp>
      <p:sp>
        <p:nvSpPr>
          <p:cNvPr id="3" name="04">
            <a:extLst xmlns:a="http://schemas.openxmlformats.org/drawingml/2006/main">
              <a:ext uri="{FF2B5EF4-FFF2-40B4-BE49-F238E27FC236}">
                <a16:creationId xmlns:a16="http://schemas.microsoft.com/office/drawing/2014/main" id="{1129A7E6-1797-4A50-8AB9-010FCB35C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286500"/>
            <a:ext cx="619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800" b="0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1800" b="0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04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ce8f1257e5449d"/>
          <a:stretch xmlns:a="http://schemas.openxmlformats.org/drawingml/2006/main"/>
        </p:blipFill>
        <p:spPr>
          <a:xfrm xmlns:a="http://schemas.openxmlformats.org/drawingml/2006/main">
            <a:off x="666750" y="1847850"/>
            <a:ext cx="2276475" cy="2276475"/>
          </a:xfrm>
          <a:prstGeom xmlns:a="http://schemas.openxmlformats.org/drawingml/2006/main" prst="rect">
            <a:avLst/>
          </a:prstGeom>
        </p:spPr>
      </p:pic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7a161d6a554028"/>
          <a:stretch xmlns:a="http://schemas.openxmlformats.org/drawingml/2006/main"/>
        </p:blipFill>
        <p:spPr>
          <a:xfrm xmlns:a="http://schemas.openxmlformats.org/drawingml/2006/main">
            <a:off x="3514725" y="1847850"/>
            <a:ext cx="2276475" cy="2276475"/>
          </a:xfrm>
          <a:prstGeom xmlns:a="http://schemas.openxmlformats.org/drawingml/2006/main" prst="rect">
            <a:avLst/>
          </a:prstGeom>
        </p:spPr>
      </p:pic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20242edb034fb6"/>
          <a:stretch xmlns:a="http://schemas.openxmlformats.org/drawingml/2006/main"/>
        </p:blipFill>
        <p:spPr>
          <a:xfrm xmlns:a="http://schemas.openxmlformats.org/drawingml/2006/main">
            <a:off x="6362700" y="1847850"/>
            <a:ext cx="2276475" cy="2276475"/>
          </a:xfrm>
          <a:prstGeom xmlns:a="http://schemas.openxmlformats.org/drawingml/2006/main" prst="rect">
            <a:avLst/>
          </a:prstGeom>
        </p:spPr>
      </p:pic>
      <p:sp>
        <p:nvSpPr>
          <p:cNvPr id="7" name="日">
            <a:extLst xmlns:a="http://schemas.openxmlformats.org/drawingml/2006/main">
              <a:ext uri="{FF2B5EF4-FFF2-40B4-BE49-F238E27FC236}">
                <a16:creationId xmlns:a16="http://schemas.microsoft.com/office/drawing/2014/main" id="{AF2349E3-BC31-4088-AD22-B1A5F9F31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1714500"/>
            <a:ext cx="2276475" cy="2562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350" b="0">
                <a:solidFill>
                  <a:srgbClr val="192D3C"/>
                </a:solidFill>
                <a:latin typeface="Songti SC"/>
                <a:ea typeface="Songti SC"/>
                <a:cs typeface="Songti SC"/>
              </a:defRPr>
            </a:pPr>
            <a:r>
              <a:rPr sz="16350" b="0">
                <a:solidFill>
                  <a:srgbClr val="192D3C"/>
                </a:solidFill>
                <a:latin typeface="Songti SC"/>
                <a:ea typeface="Songti SC"/>
                <a:cs typeface="Songti SC"/>
              </a:rPr>
              <a:t>日</a:t>
            </a:r>
          </a:p>
        </p:txBody>
      </p:sp>
      <p:sp>
        <p:nvSpPr>
          <p:cNvPr id="8" name="甲骨文">
            <a:extLst xmlns:a="http://schemas.openxmlformats.org/drawingml/2006/main">
              <a:ext uri="{FF2B5EF4-FFF2-40B4-BE49-F238E27FC236}">
                <a16:creationId xmlns:a16="http://schemas.microsoft.com/office/drawing/2014/main" id="{63548710-7749-4B8E-8E9F-7415FCE57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05325"/>
            <a:ext cx="2476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625" b="0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2625" b="0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甲骨文</a:t>
            </a:r>
          </a:p>
        </p:txBody>
      </p:sp>
      <p:sp>
        <p:nvSpPr>
          <p:cNvPr id="9" name="金文">
            <a:extLst xmlns:a="http://schemas.openxmlformats.org/drawingml/2006/main">
              <a:ext uri="{FF2B5EF4-FFF2-40B4-BE49-F238E27FC236}">
                <a16:creationId xmlns:a16="http://schemas.microsoft.com/office/drawing/2014/main" id="{3714BEB8-DD23-4CE4-891D-4B7AC23C2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505325"/>
            <a:ext cx="2476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625" b="0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2625" b="0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金文</a:t>
            </a:r>
          </a:p>
        </p:txBody>
      </p:sp>
      <p:sp>
        <p:nvSpPr>
          <p:cNvPr id="10" name="小篆">
            <a:extLst xmlns:a="http://schemas.openxmlformats.org/drawingml/2006/main">
              <a:ext uri="{FF2B5EF4-FFF2-40B4-BE49-F238E27FC236}">
                <a16:creationId xmlns:a16="http://schemas.microsoft.com/office/drawing/2014/main" id="{540EAFD9-50E8-4FAC-A666-51CE555F6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505325"/>
            <a:ext cx="2476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625" b="0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2625" b="0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小篆</a:t>
            </a:r>
          </a:p>
        </p:txBody>
      </p:sp>
      <p:sp>
        <p:nvSpPr>
          <p:cNvPr id="11" name="今天的日">
            <a:extLst xmlns:a="http://schemas.openxmlformats.org/drawingml/2006/main">
              <a:ext uri="{FF2B5EF4-FFF2-40B4-BE49-F238E27FC236}">
                <a16:creationId xmlns:a16="http://schemas.microsoft.com/office/drawing/2014/main" id="{0C1563B9-8013-455D-BC3F-014EDDDCA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4505325"/>
            <a:ext cx="2476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625" b="0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2625" b="0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今天的日</a:t>
            </a:r>
          </a:p>
        </p:txBody>
      </p:sp>
      <p:sp>
        <p:nvSpPr>
          <p:cNvPr id="12" name="这些是选取的字例，同一时期也有不同外形。">
            <a:extLst xmlns:a="http://schemas.openxmlformats.org/drawingml/2006/main">
              <a:ext uri="{FF2B5EF4-FFF2-40B4-BE49-F238E27FC236}">
                <a16:creationId xmlns:a16="http://schemas.microsoft.com/office/drawing/2014/main" id="{6BC932CB-0FC0-461B-8D46-3D918134E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10225"/>
            <a:ext cx="108585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2550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这些是选取的字例，同一时期也有不同外形。</a:t>
            </a:r>
          </a:p>
        </p:txBody>
      </p:sp>
    </p:spTree>
    <p:extLst>
      <p:ext uri="{BB962C8B-B14F-4D97-AF65-F5344CB8AC3E}">
        <p14:creationId xmlns:p14="http://schemas.microsoft.com/office/powerpoint/2010/main" val="203220810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变的是字的样子">
            <a:extLst xmlns:a="http://schemas.openxmlformats.org/drawingml/2006/main">
              <a:ext uri="{FF2B5EF4-FFF2-40B4-BE49-F238E27FC236}">
                <a16:creationId xmlns:a16="http://schemas.microsoft.com/office/drawing/2014/main" id="{2470E3E4-0F00-41EA-899E-7D79C345E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600" b="1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变的是字的样子</a:t>
            </a:r>
          </a:p>
        </p:txBody>
      </p:sp>
      <p:sp>
        <p:nvSpPr>
          <p:cNvPr id="2" name="一字一世界  /  第 003 课">
            <a:extLst xmlns:a="http://schemas.openxmlformats.org/drawingml/2006/main">
              <a:ext uri="{FF2B5EF4-FFF2-40B4-BE49-F238E27FC236}">
                <a16:creationId xmlns:a16="http://schemas.microsoft.com/office/drawing/2014/main" id="{072B8311-8B0C-4C02-BDF0-2AE72DAC0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1500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一字一世界  /  第 003 课</a:t>
            </a:r>
          </a:p>
        </p:txBody>
      </p:sp>
      <p:sp>
        <p:nvSpPr>
          <p:cNvPr id="3" name="05">
            <a:extLst xmlns:a="http://schemas.openxmlformats.org/drawingml/2006/main">
              <a:ext uri="{FF2B5EF4-FFF2-40B4-BE49-F238E27FC236}">
                <a16:creationId xmlns:a16="http://schemas.microsoft.com/office/drawing/2014/main" id="{2643C0B8-96FE-4BF7-B404-A83AF584C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286500"/>
            <a:ext cx="619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800" b="0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1800" b="0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05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a59c92a4774617"/>
          <a:stretch xmlns:a="http://schemas.openxmlformats.org/drawingml/2006/main"/>
        </p:blipFill>
        <p:spPr>
          <a:xfrm xmlns:a="http://schemas.openxmlformats.org/drawingml/2006/main">
            <a:off x="1092994" y="1628775"/>
            <a:ext cx="5243513" cy="3495675"/>
          </a:xfrm>
          <a:prstGeom xmlns:a="http://schemas.openxmlformats.org/drawingml/2006/main" prst="rect">
            <a:avLst/>
          </a:prstGeom>
        </p:spPr>
      </p:pic>
      <p:sp>
        <p:nvSpPr>
          <p:cNvPr id="5" name="有的“日”，">
            <a:extLst xmlns:a="http://schemas.openxmlformats.org/drawingml/2006/main">
              <a:ext uri="{FF2B5EF4-FFF2-40B4-BE49-F238E27FC236}">
                <a16:creationId xmlns:a16="http://schemas.microsoft.com/office/drawing/2014/main" id="{E861C052-6E26-45C1-98FB-13B0E77AC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8525" y="1800225"/>
            <a:ext cx="42195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3000" b="1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有的“日”，</a:t>
            </a:r>
          </a:p>
        </p:txBody>
      </p:sp>
      <p:sp>
        <p:nvSpPr>
          <p:cNvPr id="6" name="外框比较方。">
            <a:extLst xmlns:a="http://schemas.openxmlformats.org/drawingml/2006/main">
              <a:ext uri="{FF2B5EF4-FFF2-40B4-BE49-F238E27FC236}">
                <a16:creationId xmlns:a16="http://schemas.microsoft.com/office/drawing/2014/main" id="{F0C3F5F5-BFAE-4715-91DA-BDA1AB495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8525" y="2667000"/>
            <a:ext cx="42195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3000" b="1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外框比较方。</a:t>
            </a:r>
          </a:p>
        </p:txBody>
      </p:sp>
      <p:sp>
        <p:nvSpPr>
          <p:cNvPr id="7" name="刻写材料和工具，&#10;会影响笔画的样子。">
            <a:extLst xmlns:a="http://schemas.openxmlformats.org/drawingml/2006/main">
              <a:ext uri="{FF2B5EF4-FFF2-40B4-BE49-F238E27FC236}">
                <a16:creationId xmlns:a16="http://schemas.microsoft.com/office/drawing/2014/main" id="{F6B65B48-CE13-4233-8C5D-DD0D12CBC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8525" y="3743325"/>
            <a:ext cx="42862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2400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刻写材料和工具，</a:t>
            </a:r>
          </a:p>
          <a:p xmlns:a="http://schemas.openxmlformats.org/drawingml/2006/main">
            <a:pPr algn="l">
              <a:defRPr sz="2400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2400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会影响笔画的样子。</a:t>
            </a:r>
          </a:p>
        </p:txBody>
      </p:sp>
      <p:sp>
        <p:nvSpPr>
          <p:cNvPr id="8" name="变的是写法，太阳并没有变成方块。">
            <a:extLst xmlns:a="http://schemas.openxmlformats.org/drawingml/2006/main">
              <a:ext uri="{FF2B5EF4-FFF2-40B4-BE49-F238E27FC236}">
                <a16:creationId xmlns:a16="http://schemas.microsoft.com/office/drawing/2014/main" id="{910790A8-A4C8-491F-87AD-B666E910C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858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0">
                <a:solidFill>
                  <a:srgbClr val="246F70"/>
                </a:solidFill>
                <a:latin typeface="Heiti SC"/>
                <a:ea typeface="Heiti SC"/>
                <a:cs typeface="Heiti SC"/>
              </a:defRPr>
            </a:pPr>
            <a:r>
              <a:rPr sz="2850" b="0">
                <a:solidFill>
                  <a:srgbClr val="246F70"/>
                </a:solidFill>
                <a:latin typeface="Heiti SC"/>
                <a:ea typeface="Heiti SC"/>
                <a:cs typeface="Heiti SC"/>
              </a:rPr>
              <a:t>变的是写法，太阳并没有变成方块。</a:t>
            </a:r>
          </a:p>
        </p:txBody>
      </p:sp>
    </p:spTree>
    <p:extLst>
      <p:ext uri="{BB962C8B-B14F-4D97-AF65-F5344CB8AC3E}">
        <p14:creationId xmlns:p14="http://schemas.microsoft.com/office/powerpoint/2010/main" val="92299693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四笔，写一个“日”">
            <a:extLst xmlns:a="http://schemas.openxmlformats.org/drawingml/2006/main">
              <a:ext uri="{FF2B5EF4-FFF2-40B4-BE49-F238E27FC236}">
                <a16:creationId xmlns:a16="http://schemas.microsoft.com/office/drawing/2014/main" id="{8610C3E1-729C-4016-8063-8427C2FF9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600" b="1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四笔，写一个“日”</a:t>
            </a:r>
          </a:p>
        </p:txBody>
      </p:sp>
      <p:sp>
        <p:nvSpPr>
          <p:cNvPr id="2" name="一字一世界  /  第 003 课">
            <a:extLst xmlns:a="http://schemas.openxmlformats.org/drawingml/2006/main">
              <a:ext uri="{FF2B5EF4-FFF2-40B4-BE49-F238E27FC236}">
                <a16:creationId xmlns:a16="http://schemas.microsoft.com/office/drawing/2014/main" id="{DC305751-8F35-4DD1-A2D1-DC8044F5D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1500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一字一世界  /  第 003 课</a:t>
            </a:r>
          </a:p>
        </p:txBody>
      </p:sp>
      <p:sp>
        <p:nvSpPr>
          <p:cNvPr id="3" name="06">
            <a:extLst xmlns:a="http://schemas.openxmlformats.org/drawingml/2006/main">
              <a:ext uri="{FF2B5EF4-FFF2-40B4-BE49-F238E27FC236}">
                <a16:creationId xmlns:a16="http://schemas.microsoft.com/office/drawing/2014/main" id="{8E43E619-0F76-4153-A857-2DBFCC3D4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286500"/>
            <a:ext cx="619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800" b="0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1800" b="0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06</a:t>
            </a:r>
          </a:p>
        </p:txBody>
      </p:sp>
      <p:sp>
        <p:nvSpPr>
          <p:cNvPr id="4" name="日">
            <a:extLst xmlns:a="http://schemas.openxmlformats.org/drawingml/2006/main">
              <a:ext uri="{FF2B5EF4-FFF2-40B4-BE49-F238E27FC236}">
                <a16:creationId xmlns:a16="http://schemas.microsoft.com/office/drawing/2014/main" id="{E8B3E1BE-74E8-4ECD-B33A-FED8486B1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409700"/>
            <a:ext cx="4248150" cy="3200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700" b="0">
                <a:solidFill>
                  <a:srgbClr val="192D3C"/>
                </a:solidFill>
                <a:latin typeface="Songti SC"/>
                <a:ea typeface="Songti SC"/>
                <a:cs typeface="Songti SC"/>
              </a:defRPr>
            </a:pPr>
            <a:r>
              <a:rPr sz="20700" b="0">
                <a:solidFill>
                  <a:srgbClr val="192D3C"/>
                </a:solidFill>
                <a:latin typeface="Songti SC"/>
                <a:ea typeface="Songti SC"/>
                <a:cs typeface="Songti SC"/>
              </a:rPr>
              <a:t>日</a:t>
            </a:r>
          </a:p>
        </p:txBody>
      </p:sp>
      <p:sp>
        <p:nvSpPr>
          <p:cNvPr id="5" name="一共四画">
            <a:extLst xmlns:a="http://schemas.openxmlformats.org/drawingml/2006/main">
              <a:ext uri="{FF2B5EF4-FFF2-40B4-BE49-F238E27FC236}">
                <a16:creationId xmlns:a16="http://schemas.microsoft.com/office/drawing/2014/main" id="{96E4C67F-9261-4254-A5F7-4CD220D9B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029200"/>
            <a:ext cx="38385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150" b="0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3150" b="0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一共四画</a:t>
            </a:r>
          </a:p>
        </p:txBody>
      </p:sp>
      <p:sp>
        <p:nvSpPr>
          <p:cNvPr id="6" name="1  竖">
            <a:extLst xmlns:a="http://schemas.openxmlformats.org/drawingml/2006/main">
              <a:ext uri="{FF2B5EF4-FFF2-40B4-BE49-F238E27FC236}">
                <a16:creationId xmlns:a16="http://schemas.microsoft.com/office/drawing/2014/main" id="{3983CF6E-3599-4F62-8C97-A8F0FE7A4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628775"/>
            <a:ext cx="4953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150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1  竖</a:t>
            </a:r>
          </a:p>
        </p:txBody>
      </p:sp>
      <p:sp>
        <p:nvSpPr>
          <p:cNvPr id="7" name="2  横折">
            <a:extLst xmlns:a="http://schemas.openxmlformats.org/drawingml/2006/main">
              <a:ext uri="{FF2B5EF4-FFF2-40B4-BE49-F238E27FC236}">
                <a16:creationId xmlns:a16="http://schemas.microsoft.com/office/drawing/2014/main" id="{31B1E1D7-6060-4E98-B565-0FAEA9148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562225"/>
            <a:ext cx="4953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150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2  横折</a:t>
            </a:r>
          </a:p>
        </p:txBody>
      </p:sp>
      <p:sp>
        <p:nvSpPr>
          <p:cNvPr id="8" name="3  横">
            <a:extLst xmlns:a="http://schemas.openxmlformats.org/drawingml/2006/main">
              <a:ext uri="{FF2B5EF4-FFF2-40B4-BE49-F238E27FC236}">
                <a16:creationId xmlns:a16="http://schemas.microsoft.com/office/drawing/2014/main" id="{A0FDCCBA-4811-4696-9582-9070F322C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495675"/>
            <a:ext cx="4953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150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3  横</a:t>
            </a:r>
          </a:p>
        </p:txBody>
      </p:sp>
      <p:sp>
        <p:nvSpPr>
          <p:cNvPr id="9" name="4  横">
            <a:extLst xmlns:a="http://schemas.openxmlformats.org/drawingml/2006/main">
              <a:ext uri="{FF2B5EF4-FFF2-40B4-BE49-F238E27FC236}">
                <a16:creationId xmlns:a16="http://schemas.microsoft.com/office/drawing/2014/main" id="{73D83A55-E6E1-430D-A6AB-42071EC73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429125"/>
            <a:ext cx="4953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150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4  横</a:t>
            </a:r>
          </a:p>
        </p:txBody>
      </p:sp>
      <p:sp>
        <p:nvSpPr>
          <p:cNvPr id="10" name="横折是一笔；最后一横把口封好。">
            <a:extLst xmlns:a="http://schemas.openxmlformats.org/drawingml/2006/main">
              <a:ext uri="{FF2B5EF4-FFF2-40B4-BE49-F238E27FC236}">
                <a16:creationId xmlns:a16="http://schemas.microsoft.com/office/drawing/2014/main" id="{12DBDE87-E884-4B61-887B-53C1C7ED4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667375"/>
            <a:ext cx="108585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0">
                <a:solidFill>
                  <a:srgbClr val="246F70"/>
                </a:solidFill>
                <a:latin typeface="Heiti SC"/>
                <a:ea typeface="Heiti SC"/>
                <a:cs typeface="Heiti SC"/>
              </a:defRPr>
            </a:pPr>
            <a:r>
              <a:rPr sz="2400" b="0">
                <a:solidFill>
                  <a:srgbClr val="246F70"/>
                </a:solidFill>
                <a:latin typeface="Heiti SC"/>
                <a:ea typeface="Heiti SC"/>
                <a:cs typeface="Heiti SC"/>
              </a:rPr>
              <a:t>横折是一笔；最后一横把口封好。</a:t>
            </a:r>
          </a:p>
        </p:txBody>
      </p:sp>
    </p:spTree>
    <p:extLst>
      <p:ext uri="{BB962C8B-B14F-4D97-AF65-F5344CB8AC3E}">
        <p14:creationId xmlns:p14="http://schemas.microsoft.com/office/powerpoint/2010/main" val="181226630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“日”遇见“月”">
            <a:extLst xmlns:a="http://schemas.openxmlformats.org/drawingml/2006/main">
              <a:ext uri="{FF2B5EF4-FFF2-40B4-BE49-F238E27FC236}">
                <a16:creationId xmlns:a16="http://schemas.microsoft.com/office/drawing/2014/main" id="{F93AE6B4-5A29-4BFA-A3CD-6ADC52713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600" b="1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“日”遇见“月”</a:t>
            </a:r>
          </a:p>
        </p:txBody>
      </p:sp>
      <p:sp>
        <p:nvSpPr>
          <p:cNvPr id="2" name="一字一世界  /  第 003 课">
            <a:extLst xmlns:a="http://schemas.openxmlformats.org/drawingml/2006/main">
              <a:ext uri="{FF2B5EF4-FFF2-40B4-BE49-F238E27FC236}">
                <a16:creationId xmlns:a16="http://schemas.microsoft.com/office/drawing/2014/main" id="{868B0926-4AA4-42CB-BC45-716968E94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1500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一字一世界  /  第 003 课</a:t>
            </a:r>
          </a:p>
        </p:txBody>
      </p:sp>
      <p:sp>
        <p:nvSpPr>
          <p:cNvPr id="3" name="07">
            <a:extLst xmlns:a="http://schemas.openxmlformats.org/drawingml/2006/main">
              <a:ext uri="{FF2B5EF4-FFF2-40B4-BE49-F238E27FC236}">
                <a16:creationId xmlns:a16="http://schemas.microsoft.com/office/drawing/2014/main" id="{1F71910D-B25D-4DFB-B691-6ECA3339E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286500"/>
            <a:ext cx="619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800" b="0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1800" b="0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07</a:t>
            </a:r>
          </a:p>
        </p:txBody>
      </p:sp>
      <p:sp>
        <p:nvSpPr>
          <p:cNvPr id="4" name="日  ＋  月  ＝  明">
            <a:extLst xmlns:a="http://schemas.openxmlformats.org/drawingml/2006/main">
              <a:ext uri="{FF2B5EF4-FFF2-40B4-BE49-F238E27FC236}">
                <a16:creationId xmlns:a16="http://schemas.microsoft.com/office/drawing/2014/main" id="{4BDEA67C-1656-483D-B2A1-AAEA33DDF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743075"/>
            <a:ext cx="10734675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0425" b="0">
                <a:solidFill>
                  <a:srgbClr val="946427"/>
                </a:solidFill>
                <a:latin typeface="Songti SC"/>
                <a:ea typeface="Songti SC"/>
                <a:cs typeface="Songti SC"/>
              </a:defRPr>
            </a:pPr>
            <a:r>
              <a:rPr sz="10425" b="0">
                <a:solidFill>
                  <a:srgbClr val="946427"/>
                </a:solidFill>
                <a:latin typeface="Songti SC"/>
                <a:ea typeface="Songti SC"/>
                <a:cs typeface="Songti SC"/>
              </a:rPr>
              <a:t>日  ＋  月  ＝  明</a:t>
            </a:r>
          </a:p>
        </p:txBody>
      </p:sp>
      <p:sp>
        <p:nvSpPr>
          <p:cNvPr id="5" name="míng">
            <a:extLst xmlns:a="http://schemas.openxmlformats.org/drawingml/2006/main">
              <a:ext uri="{FF2B5EF4-FFF2-40B4-BE49-F238E27FC236}">
                <a16:creationId xmlns:a16="http://schemas.microsoft.com/office/drawing/2014/main" id="{E489869A-58D3-47E9-8485-E00AD18EF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7175" y="3762375"/>
            <a:ext cx="30194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525" b="0">
                <a:solidFill>
                  <a:srgbClr val="246F70"/>
                </a:solidFill>
                <a:latin typeface="Heiti SC"/>
                <a:ea typeface="Heiti SC"/>
                <a:cs typeface="Heiti SC"/>
              </a:defRPr>
            </a:pPr>
            <a:r>
              <a:rPr sz="3525" b="0">
                <a:solidFill>
                  <a:srgbClr val="246F70"/>
                </a:solidFill>
                <a:latin typeface="Heiti SC"/>
                <a:ea typeface="Heiti SC"/>
                <a:cs typeface="Heiti SC"/>
              </a:rPr>
              <a:t>míng</a:t>
            </a:r>
          </a:p>
        </p:txBody>
      </p:sp>
      <p:sp>
        <p:nvSpPr>
          <p:cNvPr id="6" name="明亮     明天">
            <a:extLst xmlns:a="http://schemas.openxmlformats.org/drawingml/2006/main">
              <a:ext uri="{FF2B5EF4-FFF2-40B4-BE49-F238E27FC236}">
                <a16:creationId xmlns:a16="http://schemas.microsoft.com/office/drawing/2014/main" id="{61385560-F9EF-4246-BFAB-1BF99D21C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572000"/>
            <a:ext cx="10191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825" b="0">
                <a:solidFill>
                  <a:srgbClr val="246F70"/>
                </a:solidFill>
                <a:latin typeface="Heiti SC"/>
                <a:ea typeface="Heiti SC"/>
                <a:cs typeface="Heiti SC"/>
              </a:defRPr>
            </a:pPr>
            <a:r>
              <a:rPr sz="3825" b="0">
                <a:solidFill>
                  <a:srgbClr val="246F70"/>
                </a:solidFill>
                <a:latin typeface="Heiti SC"/>
                <a:ea typeface="Heiti SC"/>
                <a:cs typeface="Heiti SC"/>
              </a:rPr>
              <a:t>明亮     明天</a:t>
            </a:r>
          </a:p>
        </p:txBody>
      </p:sp>
      <p:sp>
        <p:nvSpPr>
          <p:cNvPr id="7" name="今天先认识“明”里面的两个部件。">
            <a:extLst xmlns:a="http://schemas.openxmlformats.org/drawingml/2006/main">
              <a:ext uri="{FF2B5EF4-FFF2-40B4-BE49-F238E27FC236}">
                <a16:creationId xmlns:a16="http://schemas.microsoft.com/office/drawing/2014/main" id="{62DF3834-62E0-4739-9292-2F08018AA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65785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75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2475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今天先认识“明”里面的两个部件。</a:t>
            </a:r>
          </a:p>
        </p:txBody>
      </p:sp>
    </p:spTree>
    <p:extLst>
      <p:ext uri="{BB962C8B-B14F-4D97-AF65-F5344CB8AC3E}">
        <p14:creationId xmlns:p14="http://schemas.microsoft.com/office/powerpoint/2010/main" val="80409008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找找藏起来的“日”">
            <a:extLst xmlns:a="http://schemas.openxmlformats.org/drawingml/2006/main">
              <a:ext uri="{FF2B5EF4-FFF2-40B4-BE49-F238E27FC236}">
                <a16:creationId xmlns:a16="http://schemas.microsoft.com/office/drawing/2014/main" id="{61ABE4C1-A660-4835-8302-AEE7FAA33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600" b="1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找找藏起来的“日”</a:t>
            </a:r>
          </a:p>
        </p:txBody>
      </p:sp>
      <p:sp>
        <p:nvSpPr>
          <p:cNvPr id="2" name="一字一世界  /  第 003 课">
            <a:extLst xmlns:a="http://schemas.openxmlformats.org/drawingml/2006/main">
              <a:ext uri="{FF2B5EF4-FFF2-40B4-BE49-F238E27FC236}">
                <a16:creationId xmlns:a16="http://schemas.microsoft.com/office/drawing/2014/main" id="{AD4A94D0-0284-4CAB-BFCE-266B356E2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1500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一字一世界  /  第 003 课</a:t>
            </a:r>
          </a:p>
        </p:txBody>
      </p:sp>
      <p:sp>
        <p:nvSpPr>
          <p:cNvPr id="3" name="08">
            <a:extLst xmlns:a="http://schemas.openxmlformats.org/drawingml/2006/main">
              <a:ext uri="{FF2B5EF4-FFF2-40B4-BE49-F238E27FC236}">
                <a16:creationId xmlns:a16="http://schemas.microsoft.com/office/drawing/2014/main" id="{14C81539-A286-427F-A67F-43CC1FBC5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286500"/>
            <a:ext cx="619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800" b="0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1800" b="0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08</a:t>
            </a:r>
          </a:p>
        </p:txBody>
      </p:sp>
      <p:sp>
        <p:nvSpPr>
          <p:cNvPr id="4" name="明   早   时   晚   春">
            <a:extLst xmlns:a="http://schemas.openxmlformats.org/drawingml/2006/main">
              <a:ext uri="{FF2B5EF4-FFF2-40B4-BE49-F238E27FC236}">
                <a16:creationId xmlns:a16="http://schemas.microsoft.com/office/drawing/2014/main" id="{23907670-FA9F-4453-ADFF-100A6AA24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743075"/>
            <a:ext cx="10763250" cy="16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7650" b="0">
                <a:solidFill>
                  <a:srgbClr val="192D3C"/>
                </a:solidFill>
                <a:latin typeface="Songti SC"/>
                <a:ea typeface="Songti SC"/>
                <a:cs typeface="Songti SC"/>
              </a:defRPr>
            </a:pPr>
            <a:r>
              <a:rPr sz="7650" b="0">
                <a:solidFill>
                  <a:srgbClr val="192D3C"/>
                </a:solidFill>
                <a:latin typeface="Songti SC"/>
                <a:ea typeface="Songti SC"/>
                <a:cs typeface="Songti SC"/>
              </a:rPr>
              <a:t>明   早   时   晚   春</a:t>
            </a:r>
          </a:p>
        </p:txBody>
      </p:sp>
      <p:sp>
        <p:nvSpPr>
          <p:cNvPr id="5" name="明亮   早上   时间   晚上   春天">
            <a:extLst xmlns:a="http://schemas.openxmlformats.org/drawingml/2006/main">
              <a:ext uri="{FF2B5EF4-FFF2-40B4-BE49-F238E27FC236}">
                <a16:creationId xmlns:a16="http://schemas.microsoft.com/office/drawing/2014/main" id="{D9AFDB2E-4D51-45BC-A251-72C8B6699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81425"/>
            <a:ext cx="10887075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850" b="0">
                <a:solidFill>
                  <a:srgbClr val="246F70"/>
                </a:solidFill>
                <a:latin typeface="Heiti SC"/>
                <a:ea typeface="Heiti SC"/>
                <a:cs typeface="Heiti SC"/>
              </a:defRPr>
            </a:pPr>
            <a:r>
              <a:rPr sz="2850" b="0">
                <a:solidFill>
                  <a:srgbClr val="246F70"/>
                </a:solidFill>
                <a:latin typeface="Heiti SC"/>
                <a:ea typeface="Heiti SC"/>
                <a:cs typeface="Heiti SC"/>
              </a:rPr>
              <a:t>明亮   早上   时间   晚上   春天</a:t>
            </a:r>
          </a:p>
        </p:txBody>
      </p:sp>
      <p:sp>
        <p:nvSpPr>
          <p:cNvPr id="6" name="我在“____”里找到了“日”。">
            <a:extLst xmlns:a="http://schemas.openxmlformats.org/drawingml/2006/main">
              <a:ext uri="{FF2B5EF4-FFF2-40B4-BE49-F238E27FC236}">
                <a16:creationId xmlns:a16="http://schemas.microsoft.com/office/drawing/2014/main" id="{B329692C-8EBB-431D-8BCB-B8215525D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1076325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150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我在“____”里找到了“日”。</a:t>
            </a:r>
          </a:p>
        </p:txBody>
      </p:sp>
      <p:sp>
        <p:nvSpPr>
          <p:cNvPr id="7" name="选一个词，说说你的一天。">
            <a:extLst xmlns:a="http://schemas.openxmlformats.org/drawingml/2006/main">
              <a:ext uri="{FF2B5EF4-FFF2-40B4-BE49-F238E27FC236}">
                <a16:creationId xmlns:a16="http://schemas.microsoft.com/office/drawing/2014/main" id="{038721F9-41BD-45FC-A84E-16A17284B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24525"/>
            <a:ext cx="10763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2250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选一个词，说说你的一天。</a:t>
            </a:r>
          </a:p>
        </p:txBody>
      </p:sp>
    </p:spTree>
    <p:extLst>
      <p:ext uri="{BB962C8B-B14F-4D97-AF65-F5344CB8AC3E}">
        <p14:creationId xmlns:p14="http://schemas.microsoft.com/office/powerpoint/2010/main" val="199834941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太阳里的鸟，是一个传说">
            <a:extLst xmlns:a="http://schemas.openxmlformats.org/drawingml/2006/main">
              <a:ext uri="{FF2B5EF4-FFF2-40B4-BE49-F238E27FC236}">
                <a16:creationId xmlns:a16="http://schemas.microsoft.com/office/drawing/2014/main" id="{984A5862-BBF1-4E99-809B-306C6D356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600" b="1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太阳里的鸟，是一个传说</a:t>
            </a:r>
          </a:p>
        </p:txBody>
      </p:sp>
      <p:sp>
        <p:nvSpPr>
          <p:cNvPr id="2" name="一字一世界  /  第 003 课">
            <a:extLst xmlns:a="http://schemas.openxmlformats.org/drawingml/2006/main">
              <a:ext uri="{FF2B5EF4-FFF2-40B4-BE49-F238E27FC236}">
                <a16:creationId xmlns:a16="http://schemas.microsoft.com/office/drawing/2014/main" id="{E028A9CE-6A07-4A6A-995F-B15F2450F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1500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一字一世界  /  第 003 课</a:t>
            </a:r>
          </a:p>
        </p:txBody>
      </p:sp>
      <p:sp>
        <p:nvSpPr>
          <p:cNvPr id="3" name="09">
            <a:extLst xmlns:a="http://schemas.openxmlformats.org/drawingml/2006/main">
              <a:ext uri="{FF2B5EF4-FFF2-40B4-BE49-F238E27FC236}">
                <a16:creationId xmlns:a16="http://schemas.microsoft.com/office/drawing/2014/main" id="{F8BDD34A-DA93-4F64-BF99-DA7B14795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286500"/>
            <a:ext cx="619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800" b="0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1800" b="0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09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949b7fc7914cec"/>
          <a:stretch xmlns:a="http://schemas.openxmlformats.org/drawingml/2006/main"/>
        </p:blipFill>
        <p:spPr>
          <a:xfrm xmlns:a="http://schemas.openxmlformats.org/drawingml/2006/main">
            <a:off x="1131094" y="1543050"/>
            <a:ext cx="5614988" cy="3743325"/>
          </a:xfrm>
          <a:prstGeom xmlns:a="http://schemas.openxmlformats.org/drawingml/2006/main" prst="rect">
            <a:avLst/>
          </a:prstGeom>
        </p:spPr>
      </p:pic>
      <p:sp>
        <p:nvSpPr>
          <p:cNvPr id="5" name="三足金乌">
            <a:extLst xmlns:a="http://schemas.openxmlformats.org/drawingml/2006/main">
              <a:ext uri="{FF2B5EF4-FFF2-40B4-BE49-F238E27FC236}">
                <a16:creationId xmlns:a16="http://schemas.microsoft.com/office/drawing/2014/main" id="{30FEAE33-CF2E-4EEB-8D4D-DB67F5C39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6675" y="1695450"/>
            <a:ext cx="38576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2925" b="1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三足金乌</a:t>
            </a:r>
          </a:p>
        </p:txBody>
      </p:sp>
      <p:sp>
        <p:nvSpPr>
          <p:cNvPr id="6" name="十个太阳">
            <a:extLst xmlns:a="http://schemas.openxmlformats.org/drawingml/2006/main">
              <a:ext uri="{FF2B5EF4-FFF2-40B4-BE49-F238E27FC236}">
                <a16:creationId xmlns:a16="http://schemas.microsoft.com/office/drawing/2014/main" id="{A3E2A7A1-FC48-45D0-9EF5-66F9EA61E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6675" y="2647950"/>
            <a:ext cx="38576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2925" b="1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十个太阳</a:t>
            </a:r>
          </a:p>
        </p:txBody>
      </p:sp>
      <p:sp>
        <p:nvSpPr>
          <p:cNvPr id="7" name="都是神话故事。">
            <a:extLst xmlns:a="http://schemas.openxmlformats.org/drawingml/2006/main">
              <a:ext uri="{FF2B5EF4-FFF2-40B4-BE49-F238E27FC236}">
                <a16:creationId xmlns:a16="http://schemas.microsoft.com/office/drawing/2014/main" id="{0A25789D-5522-4FF5-B76F-9E119E4A4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6675" y="3895725"/>
            <a:ext cx="3857625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246F70"/>
                </a:solidFill>
                <a:latin typeface="Heiti SC"/>
                <a:ea typeface="Heiti SC"/>
                <a:cs typeface="Heiti SC"/>
              </a:defRPr>
            </a:pPr>
            <a:r>
              <a:rPr sz="2625" b="1">
                <a:solidFill>
                  <a:srgbClr val="246F70"/>
                </a:solidFill>
                <a:latin typeface="Heiti SC"/>
                <a:ea typeface="Heiti SC"/>
                <a:cs typeface="Heiti SC"/>
              </a:rPr>
              <a:t>都是神话故事。</a:t>
            </a:r>
          </a:p>
        </p:txBody>
      </p:sp>
      <p:sp>
        <p:nvSpPr>
          <p:cNvPr id="8" name="读故事可以想象；讲字源要看文字材料。">
            <a:extLst xmlns:a="http://schemas.openxmlformats.org/drawingml/2006/main">
              <a:ext uri="{FF2B5EF4-FFF2-40B4-BE49-F238E27FC236}">
                <a16:creationId xmlns:a16="http://schemas.microsoft.com/office/drawing/2014/main" id="{DDD976A9-BC23-4A2F-BD40-10D80CA84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57850"/>
            <a:ext cx="10858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2550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读故事可以想象；讲字源要看文字材料。</a:t>
            </a:r>
          </a:p>
        </p:txBody>
      </p:sp>
    </p:spTree>
    <p:extLst>
      <p:ext uri="{BB962C8B-B14F-4D97-AF65-F5344CB8AC3E}">
        <p14:creationId xmlns:p14="http://schemas.microsoft.com/office/powerpoint/2010/main" val="58437374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把“日”带回我的一天">
            <a:extLst xmlns:a="http://schemas.openxmlformats.org/drawingml/2006/main">
              <a:ext uri="{FF2B5EF4-FFF2-40B4-BE49-F238E27FC236}">
                <a16:creationId xmlns:a16="http://schemas.microsoft.com/office/drawing/2014/main" id="{A1BC816B-9E27-4200-B5F3-E61E501E7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600" b="1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把“日”带回我的一天</a:t>
            </a:r>
          </a:p>
        </p:txBody>
      </p:sp>
      <p:sp>
        <p:nvSpPr>
          <p:cNvPr id="2" name="一字一世界  /  第 003 课">
            <a:extLst xmlns:a="http://schemas.openxmlformats.org/drawingml/2006/main">
              <a:ext uri="{FF2B5EF4-FFF2-40B4-BE49-F238E27FC236}">
                <a16:creationId xmlns:a16="http://schemas.microsoft.com/office/drawing/2014/main" id="{984A1AAC-BCB7-4707-B0C6-B473205B1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1500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一字一世界  /  第 003 课</a:t>
            </a:r>
          </a:p>
        </p:txBody>
      </p:sp>
      <p:sp>
        <p:nvSpPr>
          <p:cNvPr id="3" name="10">
            <a:extLst xmlns:a="http://schemas.openxmlformats.org/drawingml/2006/main">
              <a:ext uri="{FF2B5EF4-FFF2-40B4-BE49-F238E27FC236}">
                <a16:creationId xmlns:a16="http://schemas.microsoft.com/office/drawing/2014/main" id="{46800BD6-DFE8-4C40-91C6-8B794BEF5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286500"/>
            <a:ext cx="619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800" b="0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1800" b="0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10</a:t>
            </a:r>
          </a:p>
        </p:txBody>
      </p:sp>
      <p:sp>
        <p:nvSpPr>
          <p:cNvPr id="4" name="画一件你白天做的事。">
            <a:extLst xmlns:a="http://schemas.openxmlformats.org/drawingml/2006/main">
              <a:ext uri="{FF2B5EF4-FFF2-40B4-BE49-F238E27FC236}">
                <a16:creationId xmlns:a16="http://schemas.microsoft.com/office/drawing/2014/main" id="{F0D0C4E3-87D0-48F1-844C-F6000C3B1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10763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3225" b="1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画一件你白天做的事。</a:t>
            </a:r>
          </a:p>
        </p:txBody>
      </p:sp>
      <p:sp>
        <p:nvSpPr>
          <p:cNvPr id="5" name="白天，我________________。">
            <a:extLst xmlns:a="http://schemas.openxmlformats.org/drawingml/2006/main">
              <a:ext uri="{FF2B5EF4-FFF2-40B4-BE49-F238E27FC236}">
                <a16:creationId xmlns:a16="http://schemas.microsoft.com/office/drawing/2014/main" id="{FE7BDB29-557A-4F27-BD2D-CCFAE51B4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9875"/>
            <a:ext cx="10763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75" b="0">
                <a:solidFill>
                  <a:srgbClr val="246F70"/>
                </a:solidFill>
                <a:latin typeface="Heiti SC"/>
                <a:ea typeface="Heiti SC"/>
                <a:cs typeface="Heiti SC"/>
              </a:defRPr>
            </a:pPr>
            <a:r>
              <a:rPr sz="3675" b="0">
                <a:solidFill>
                  <a:srgbClr val="246F70"/>
                </a:solidFill>
                <a:latin typeface="Heiti SC"/>
                <a:ea typeface="Heiti SC"/>
                <a:cs typeface="Heiti SC"/>
              </a:rPr>
              <a:t>白天，我________________。</a:t>
            </a:r>
          </a:p>
        </p:txBody>
      </p:sp>
      <p:sp>
        <p:nvSpPr>
          <p:cNvPr id="6" name="再做三个小挑战">
            <a:extLst xmlns:a="http://schemas.openxmlformats.org/drawingml/2006/main">
              <a:ext uri="{FF2B5EF4-FFF2-40B4-BE49-F238E27FC236}">
                <a16:creationId xmlns:a16="http://schemas.microsoft.com/office/drawing/2014/main" id="{D4F8FAA1-2282-49C9-9C4B-08F434406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86225"/>
            <a:ext cx="107632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2625" b="1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再做三个小挑战</a:t>
            </a:r>
          </a:p>
        </p:txBody>
      </p:sp>
      <p:sp>
        <p:nvSpPr>
          <p:cNvPr id="7" name="读“日”     数四画     找出“明”里的">
            <a:extLst xmlns:a="http://schemas.openxmlformats.org/drawingml/2006/main">
              <a:ext uri="{FF2B5EF4-FFF2-40B4-BE49-F238E27FC236}">
                <a16:creationId xmlns:a16="http://schemas.microsoft.com/office/drawing/2014/main" id="{5523A63E-EA6E-48FE-87CF-1A48E384F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962525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2925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读“日”     数四画     找出“明”里的日</a:t>
            </a:r>
          </a:p>
        </p:txBody>
      </p:sp>
      <p:sp>
        <p:nvSpPr>
          <p:cNvPr id="8" name="把今天的一个发现，讲给家人听。">
            <a:extLst xmlns:a="http://schemas.openxmlformats.org/drawingml/2006/main">
              <a:ext uri="{FF2B5EF4-FFF2-40B4-BE49-F238E27FC236}">
                <a16:creationId xmlns:a16="http://schemas.microsoft.com/office/drawing/2014/main" id="{0C6FF6DC-A2F6-42D4-89B7-ABD9EC6A5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102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2175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把今天的一个发现，讲给家人听。</a:t>
            </a:r>
          </a:p>
        </p:txBody>
      </p:sp>
    </p:spTree>
    <p:extLst>
      <p:ext uri="{BB962C8B-B14F-4D97-AF65-F5344CB8AC3E}">
        <p14:creationId xmlns:p14="http://schemas.microsoft.com/office/powerpoint/2010/main" val="20134929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2026-09-23T03:44:38.8180000Z</dcterms:created>
  <dcterms:modified xsi:type="dcterms:W3CDTF">2026-09-23T03:44:38.8180000Z</dcterms:modified>
</coreProperties>
</file>